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7" r:id="rId5"/>
    <p:sldId id="275" r:id="rId6"/>
    <p:sldId id="269" r:id="rId7"/>
    <p:sldId id="276" r:id="rId8"/>
    <p:sldId id="259" r:id="rId9"/>
    <p:sldId id="261" r:id="rId10"/>
    <p:sldId id="280" r:id="rId11"/>
    <p:sldId id="262" r:id="rId12"/>
    <p:sldId id="263" r:id="rId13"/>
    <p:sldId id="279" r:id="rId14"/>
    <p:sldId id="264" r:id="rId15"/>
    <p:sldId id="278" r:id="rId16"/>
    <p:sldId id="265" r:id="rId17"/>
    <p:sldId id="277" r:id="rId18"/>
    <p:sldId id="282" r:id="rId19"/>
    <p:sldId id="283"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319"/>
    <a:srgbClr val="F2B300"/>
    <a:srgbClr val="FFDE9B"/>
    <a:srgbClr val="FFE497"/>
    <a:srgbClr val="CC9900"/>
    <a:srgbClr val="E2C4A6"/>
    <a:srgbClr val="D9B28B"/>
    <a:srgbClr val="FF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57D12-DD1E-40ED-9D65-E72C04AEB15C}" type="datetimeFigureOut">
              <a:rPr lang="es-MX" smtClean="0"/>
              <a:pPr/>
              <a:t>20/10/2014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FEADB-711B-4E98-8CF1-26EED3FC3AFC}"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7188A04-5C61-437E-84CA-7EDC6D7978DA}" type="slidenum">
              <a:rPr lang="es-MX" smtClean="0"/>
              <a:pPr/>
              <a:t>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7188A04-5C61-437E-84CA-7EDC6D7978DA}" type="slidenum">
              <a:rPr lang="es-MX" smtClean="0"/>
              <a:pPr/>
              <a:t>11</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7188A04-5C61-437E-84CA-7EDC6D7978DA}" type="slidenum">
              <a:rPr lang="es-MX" smtClean="0"/>
              <a:pPr/>
              <a:t>12</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7188A04-5C61-437E-84CA-7EDC6D7978DA}" type="slidenum">
              <a:rPr lang="es-MX" smtClean="0"/>
              <a:pPr/>
              <a:t>14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121332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213445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2941105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371755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146279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416603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211203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216953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74645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145333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7C74960-E046-48B9-8175-DD5D11917CBB}" type="datetimeFigureOut">
              <a:rPr lang="es-MX" smtClean="0"/>
              <a:pPr/>
              <a:t>20/10/2014</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29B4E2-9821-4A4E-B6C2-CA4E9D03315D}" type="slidenum">
              <a:rPr lang="es-MX" smtClean="0"/>
              <a:pPr/>
              <a:t>‹Nº›</a:t>
            </a:fld>
            <a:endParaRPr lang="es-MX"/>
          </a:p>
        </p:txBody>
      </p:sp>
    </p:spTree>
    <p:extLst>
      <p:ext uri="{BB962C8B-B14F-4D97-AF65-F5344CB8AC3E}">
        <p14:creationId xmlns:p14="http://schemas.microsoft.com/office/powerpoint/2010/main" xmlns="" val="139585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6 Grupo"/>
          <p:cNvGrpSpPr/>
          <p:nvPr userDrawn="1"/>
        </p:nvGrpSpPr>
        <p:grpSpPr>
          <a:xfrm>
            <a:off x="-936" y="58071"/>
            <a:ext cx="8950676" cy="6757390"/>
            <a:chOff x="-936" y="9527"/>
            <a:chExt cx="8950676" cy="6757390"/>
          </a:xfrm>
        </p:grpSpPr>
        <p:pic>
          <p:nvPicPr>
            <p:cNvPr id="8" name="Picture 3"/>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l="18602" t="2365" r="17616" b="86749"/>
            <a:stretch/>
          </p:blipFill>
          <p:spPr bwMode="auto">
            <a:xfrm>
              <a:off x="294032" y="6338816"/>
              <a:ext cx="4140531" cy="391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19" cstate="print">
              <a:extLst>
                <a:ext uri="{28A0092B-C50C-407E-A947-70E740481C1C}">
                  <a14:useLocalDpi xmlns:a14="http://schemas.microsoft.com/office/drawing/2010/main" xmlns="" val="0"/>
                </a:ext>
              </a:extLst>
            </a:blip>
            <a:srcRect l="12533" t="13027" r="61391" b="16832"/>
            <a:stretch/>
          </p:blipFill>
          <p:spPr bwMode="auto">
            <a:xfrm>
              <a:off x="-936" y="9527"/>
              <a:ext cx="957788" cy="14484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9 Imagen"/>
            <p:cNvPicPr/>
            <p:nvPr/>
          </p:nvPicPr>
          <p:blipFill rotWithShape="1">
            <a:blip r:embed="rId20" cstate="print"/>
            <a:srcRect l="5099" t="64998" r="3116" b="15099"/>
            <a:stretch/>
          </p:blipFill>
          <p:spPr bwMode="auto">
            <a:xfrm>
              <a:off x="4557252" y="6309320"/>
              <a:ext cx="4392488" cy="457597"/>
            </a:xfrm>
            <a:prstGeom prst="rect">
              <a:avLst/>
            </a:prstGeom>
            <a:ln>
              <a:noFill/>
            </a:ln>
            <a:extLst>
              <a:ext uri="{53640926-AAD7-44D8-BBD7-CCE9431645EC}">
                <a14:shadowObscured xmlns:a14="http://schemas.microsoft.com/office/drawing/2010/main" xmlns=""/>
              </a:ext>
            </a:extLst>
          </p:spPr>
        </p:pic>
      </p:grpSp>
    </p:spTree>
    <p:extLst>
      <p:ext uri="{BB962C8B-B14F-4D97-AF65-F5344CB8AC3E}">
        <p14:creationId xmlns:p14="http://schemas.microsoft.com/office/powerpoint/2010/main" xmlns="" val="266401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11.xml"/><Relationship Id="rId7" Type="http://schemas.openxmlformats.org/officeDocument/2006/relationships/image" Target="../media/image16.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769" r="12980"/>
          <a:stretch/>
        </p:blipFill>
        <p:spPr bwMode="auto">
          <a:xfrm>
            <a:off x="19730" y="19395"/>
            <a:ext cx="9124270" cy="6827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509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ALI85CD\Desktop\EF\Caravana Ciudadana\Imagenes\titeres.png"/>
          <p:cNvPicPr>
            <a:picLocks noChangeAspect="1" noChangeArrowheads="1"/>
          </p:cNvPicPr>
          <p:nvPr/>
        </p:nvPicPr>
        <p:blipFill>
          <a:blip r:embed="rId2" cstate="print">
            <a:clrChange>
              <a:clrFrom>
                <a:srgbClr val="000000">
                  <a:alpha val="0"/>
                </a:srgbClr>
              </a:clrFrom>
              <a:clrTo>
                <a:srgbClr val="000000">
                  <a:alpha val="0"/>
                </a:srgbClr>
              </a:clrTo>
            </a:clrChange>
            <a:lum bright="70000" contrast="-70000"/>
          </a:blip>
          <a:srcRect/>
          <a:stretch>
            <a:fillRect/>
          </a:stretch>
        </p:blipFill>
        <p:spPr bwMode="auto">
          <a:xfrm>
            <a:off x="216025" y="1956231"/>
            <a:ext cx="1691680" cy="1688793"/>
          </a:xfrm>
          <a:prstGeom prst="rect">
            <a:avLst/>
          </a:prstGeom>
          <a:noFill/>
          <a:ln>
            <a:noFill/>
          </a:ln>
        </p:spPr>
      </p:pic>
      <p:sp>
        <p:nvSpPr>
          <p:cNvPr id="2" name="1 Rectángulo"/>
          <p:cNvSpPr/>
          <p:nvPr/>
        </p:nvSpPr>
        <p:spPr>
          <a:xfrm>
            <a:off x="1979712" y="1916832"/>
            <a:ext cx="4572000" cy="1938992"/>
          </a:xfrm>
          <a:prstGeom prst="rect">
            <a:avLst/>
          </a:prstGeom>
          <a:ln>
            <a:noFill/>
          </a:ln>
        </p:spPr>
        <p:txBody>
          <a:bodyPr>
            <a:spAutoFit/>
          </a:bodyPr>
          <a:lstStyle/>
          <a:p>
            <a:pPr algn="just"/>
            <a:r>
              <a:rPr lang="es-MX" sz="2400" dirty="0" smtClean="0"/>
              <a:t>Al concluir la función de títeres, los niños tienen la posibilidad de construir su propio personaje con material didáctico apto para su edad. </a:t>
            </a:r>
            <a:endParaRPr lang="es-MX" sz="2400" dirty="0"/>
          </a:p>
        </p:txBody>
      </p:sp>
      <p:sp>
        <p:nvSpPr>
          <p:cNvPr id="3" name="2 CuadroTexto"/>
          <p:cNvSpPr txBox="1"/>
          <p:nvPr/>
        </p:nvSpPr>
        <p:spPr>
          <a:xfrm>
            <a:off x="323528" y="2060848"/>
            <a:ext cx="1512168" cy="1569660"/>
          </a:xfrm>
          <a:prstGeom prst="rect">
            <a:avLst/>
          </a:prstGeom>
          <a:noFill/>
          <a:ln>
            <a:noFill/>
          </a:ln>
        </p:spPr>
        <p:txBody>
          <a:bodyPr wrap="square" rtlCol="0">
            <a:spAutoFit/>
          </a:bodyPr>
          <a:lstStyle/>
          <a:p>
            <a:pPr algn="ctr"/>
            <a:r>
              <a:rPr lang="es-MX" sz="2400" b="1" cap="all" dirty="0" smtClean="0"/>
              <a:t>Taller de elaboración de títeres </a:t>
            </a:r>
          </a:p>
        </p:txBody>
      </p:sp>
      <p:pic>
        <p:nvPicPr>
          <p:cNvPr id="4" name="Picture 5"/>
          <p:cNvPicPr>
            <a:picLocks noChangeAspect="1" noChangeArrowheads="1"/>
          </p:cNvPicPr>
          <p:nvPr/>
        </p:nvPicPr>
        <p:blipFill>
          <a:blip r:embed="rId3" cstate="print"/>
          <a:srcRect l="19943" r="20853"/>
          <a:stretch>
            <a:fillRect/>
          </a:stretch>
        </p:blipFill>
        <p:spPr bwMode="auto">
          <a:xfrm>
            <a:off x="6588225" y="2060848"/>
            <a:ext cx="2160240" cy="1576391"/>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7" name="6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Títeres</a:t>
            </a:r>
            <a:endParaRPr lang="es-MX"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8 Marcador de contenido"/>
          <p:cNvSpPr txBox="1">
            <a:spLocks/>
          </p:cNvSpPr>
          <p:nvPr/>
        </p:nvSpPr>
        <p:spPr>
          <a:xfrm>
            <a:off x="1763688" y="1268760"/>
            <a:ext cx="6984776" cy="3312368"/>
          </a:xfrm>
          <a:prstGeom prst="rect">
            <a:avLst/>
          </a:prstGeom>
          <a:ln>
            <a:noFill/>
          </a:ln>
        </p:spPr>
        <p:txBody>
          <a:bodyPr>
            <a:noAutofit/>
          </a:bodyPr>
          <a:lstStyle/>
          <a:p>
            <a:pPr algn="just"/>
            <a:r>
              <a:rPr lang="es-MX" sz="2400" dirty="0" smtClean="0"/>
              <a:t>Mediante diversos géneros musicales como el jazz, rock pop, la trova y solistas de ópera, combinados con lecturas en voz alta se transmitieron mensajes sobre los valores ciudadanos y la importancia de contribuir. </a:t>
            </a:r>
          </a:p>
          <a:p>
            <a:pPr algn="just"/>
            <a:r>
              <a:rPr lang="es-MX" sz="2400" dirty="0" smtClean="0"/>
              <a:t>Se contó con la participación de diversos grupos musicales regionales y algunos otros que realizaron giras por el D.F., el Estado de México y Puebla.</a:t>
            </a:r>
          </a:p>
          <a:p>
            <a:pPr algn="just">
              <a:lnSpc>
                <a:spcPct val="170000"/>
              </a:lnSpc>
            </a:pPr>
            <a:endParaRPr lang="es-MX" sz="2400" b="1" dirty="0" smtClean="0">
              <a:solidFill>
                <a:schemeClr val="tx1">
                  <a:lumMod val="75000"/>
                  <a:lumOff val="25000"/>
                </a:schemeClr>
              </a:solidFill>
              <a:effectLst>
                <a:outerShdw blurRad="50800" dist="38100" algn="l" rotWithShape="0">
                  <a:prstClr val="black">
                    <a:alpha val="40000"/>
                  </a:prstClr>
                </a:outerShdw>
              </a:effectLst>
              <a:cs typeface="Aharoni" pitchFamily="2" charset="-79"/>
            </a:endParaRPr>
          </a:p>
          <a:p>
            <a:pPr algn="just"/>
            <a:endParaRPr lang="es-MX" sz="2400" b="1" dirty="0" smtClean="0">
              <a:solidFill>
                <a:schemeClr val="tx1">
                  <a:lumMod val="75000"/>
                  <a:lumOff val="25000"/>
                </a:schemeClr>
              </a:solidFill>
              <a:effectLst>
                <a:outerShdw blurRad="50800" dist="38100" algn="l" rotWithShape="0">
                  <a:prstClr val="black">
                    <a:alpha val="40000"/>
                  </a:prstClr>
                </a:outerShdw>
              </a:effectLst>
              <a:cs typeface="Aharoni" pitchFamily="2" charset="-79"/>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S" sz="2400" b="0" i="0" u="none" strike="noStrike" kern="1200" cap="none" spc="0" normalizeH="0" baseline="0" noProof="0" dirty="0" smtClean="0">
              <a:ln>
                <a:noFill/>
              </a:ln>
              <a:solidFill>
                <a:schemeClr val="tx1">
                  <a:lumMod val="65000"/>
                  <a:lumOff val="35000"/>
                </a:schemeClr>
              </a:solidFill>
              <a:effectLst/>
              <a:uLnTx/>
              <a:uFillTx/>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lumMod val="65000"/>
                  <a:lumOff val="35000"/>
                </a:schemeClr>
              </a:solidFill>
              <a:effectLst/>
              <a:uLnTx/>
              <a:uFillTx/>
            </a:endParaRPr>
          </a:p>
        </p:txBody>
      </p:sp>
      <p:pic>
        <p:nvPicPr>
          <p:cNvPr id="12" name="Picture 3" descr="\\Para73cr301a001\fotos video\Las nuevas\DSC00005.JPG"/>
          <p:cNvPicPr>
            <a:picLocks noChangeAspect="1" noChangeArrowheads="1"/>
          </p:cNvPicPr>
          <p:nvPr/>
        </p:nvPicPr>
        <p:blipFill>
          <a:blip r:embed="rId3" cstate="print"/>
          <a:srcRect/>
          <a:stretch>
            <a:fillRect/>
          </a:stretch>
        </p:blipFill>
        <p:spPr bwMode="auto">
          <a:xfrm>
            <a:off x="1835696" y="4005064"/>
            <a:ext cx="3384376" cy="2304256"/>
          </a:xfrm>
          <a:prstGeom prst="rect">
            <a:avLst/>
          </a:prstGeom>
          <a:ln>
            <a:noFill/>
          </a:ln>
          <a:effectLst>
            <a:outerShdw blurRad="292100" dist="139700" dir="2700000" algn="tl" rotWithShape="0">
              <a:srgbClr val="333333">
                <a:alpha val="65000"/>
              </a:srgbClr>
            </a:outerShdw>
          </a:effectLst>
        </p:spPr>
      </p:pic>
      <p:pic>
        <p:nvPicPr>
          <p:cNvPr id="2053" name="Picture 5" descr="\\Para73cr301a001\fotos video\Fotos\DSC00346.JPG"/>
          <p:cNvPicPr>
            <a:picLocks noChangeAspect="1" noChangeArrowheads="1"/>
          </p:cNvPicPr>
          <p:nvPr/>
        </p:nvPicPr>
        <p:blipFill>
          <a:blip r:embed="rId4" cstate="print"/>
          <a:srcRect/>
          <a:stretch>
            <a:fillRect/>
          </a:stretch>
        </p:blipFill>
        <p:spPr bwMode="auto">
          <a:xfrm>
            <a:off x="5292080" y="4005064"/>
            <a:ext cx="3384376" cy="2304256"/>
          </a:xfrm>
          <a:prstGeom prst="rect">
            <a:avLst/>
          </a:prstGeom>
          <a:noFill/>
          <a:ln>
            <a:noFill/>
          </a:ln>
        </p:spPr>
      </p:pic>
      <p:pic>
        <p:nvPicPr>
          <p:cNvPr id="13" name="Picture 5" descr="C:\Users\AALI85CD\Desktop\EF\Caravana Ciudadana\Imagenes\musica.png"/>
          <p:cNvPicPr>
            <a:picLocks noChangeAspect="1" noChangeArrowheads="1"/>
          </p:cNvPicPr>
          <p:nvPr/>
        </p:nvPicPr>
        <p:blipFill>
          <a:blip r:embed="rId5" cstate="print"/>
          <a:stretch>
            <a:fillRect/>
          </a:stretch>
        </p:blipFill>
        <p:spPr bwMode="auto">
          <a:xfrm>
            <a:off x="323405" y="1556792"/>
            <a:ext cx="1440283" cy="1437829"/>
          </a:xfrm>
          <a:prstGeom prst="rect">
            <a:avLst/>
          </a:prstGeom>
          <a:noFill/>
          <a:ln>
            <a:noFill/>
          </a:ln>
        </p:spPr>
      </p:pic>
      <p:sp>
        <p:nvSpPr>
          <p:cNvPr id="8" name="7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9" name="8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Música</a:t>
            </a:r>
            <a:endParaRPr lang="es-MX"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835696" y="1408708"/>
            <a:ext cx="6840760" cy="2308324"/>
          </a:xfrm>
          <a:prstGeom prst="rect">
            <a:avLst/>
          </a:prstGeom>
          <a:ln>
            <a:noFill/>
          </a:ln>
        </p:spPr>
        <p:txBody>
          <a:bodyPr wrap="square">
            <a:spAutoFit/>
          </a:bodyPr>
          <a:lstStyle/>
          <a:p>
            <a:pPr lvl="0" algn="just"/>
            <a:r>
              <a:rPr lang="es-MX" sz="2400" dirty="0" smtClean="0"/>
              <a:t>Representación escénica que desarrolla un guión escrito por egresados del Claustro de Sor Juana, representada por servidores públicos del SAT  o estructuras estatales de Educación Fiscal, donde se busca representar a través de diversos personajes la función social de los impuestos. </a:t>
            </a:r>
          </a:p>
        </p:txBody>
      </p:sp>
      <p:pic>
        <p:nvPicPr>
          <p:cNvPr id="3077" name="Picture 5"/>
          <p:cNvPicPr>
            <a:picLocks noChangeAspect="1" noChangeArrowheads="1"/>
          </p:cNvPicPr>
          <p:nvPr/>
        </p:nvPicPr>
        <p:blipFill>
          <a:blip r:embed="rId3" cstate="print"/>
          <a:srcRect l="10344" t="29213" r="33602"/>
          <a:stretch>
            <a:fillRect/>
          </a:stretch>
        </p:blipFill>
        <p:spPr bwMode="auto">
          <a:xfrm>
            <a:off x="5436096" y="3688855"/>
            <a:ext cx="3096344" cy="2692473"/>
          </a:xfrm>
          <a:prstGeom prst="rect">
            <a:avLst/>
          </a:prstGeom>
          <a:noFill/>
          <a:ln w="9525">
            <a:noFill/>
            <a:miter lim="800000"/>
            <a:headEnd/>
            <a:tailEnd/>
          </a:ln>
          <a:effectLst/>
        </p:spPr>
      </p:pic>
      <p:pic>
        <p:nvPicPr>
          <p:cNvPr id="3079" name="Picture 7" descr="C:\Users\aali85cd\Desktop\100PHOTO\SAM_0126.JPG"/>
          <p:cNvPicPr>
            <a:picLocks noChangeAspect="1" noChangeArrowheads="1"/>
          </p:cNvPicPr>
          <p:nvPr/>
        </p:nvPicPr>
        <p:blipFill>
          <a:blip r:embed="rId4" cstate="print"/>
          <a:srcRect l="15534" r="30529" b="7192"/>
          <a:stretch>
            <a:fillRect/>
          </a:stretch>
        </p:blipFill>
        <p:spPr bwMode="auto">
          <a:xfrm>
            <a:off x="2051720" y="3708052"/>
            <a:ext cx="3096344" cy="2673275"/>
          </a:xfrm>
          <a:prstGeom prst="rect">
            <a:avLst/>
          </a:prstGeom>
          <a:noFill/>
          <a:ln>
            <a:noFill/>
          </a:ln>
        </p:spPr>
      </p:pic>
      <p:pic>
        <p:nvPicPr>
          <p:cNvPr id="13" name="Picture 6" descr="C:\Users\AALI85CD\Desktop\EF\Caravana Ciudadana\Imagenes\teatro.png"/>
          <p:cNvPicPr>
            <a:picLocks noChangeAspect="1" noChangeArrowheads="1"/>
          </p:cNvPicPr>
          <p:nvPr/>
        </p:nvPicPr>
        <p:blipFill>
          <a:blip r:embed="rId5" cstate="print"/>
          <a:stretch>
            <a:fillRect/>
          </a:stretch>
        </p:blipFill>
        <p:spPr bwMode="auto">
          <a:xfrm>
            <a:off x="323528" y="1507437"/>
            <a:ext cx="1512168" cy="1512168"/>
          </a:xfrm>
          <a:prstGeom prst="rect">
            <a:avLst/>
          </a:prstGeom>
          <a:noFill/>
          <a:ln>
            <a:noFill/>
          </a:ln>
        </p:spPr>
      </p:pic>
      <p:sp>
        <p:nvSpPr>
          <p:cNvPr id="7" name="6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s-MX" sz="2400" dirty="0" smtClean="0">
                <a:solidFill>
                  <a:srgbClr val="C00000"/>
                </a:solidFill>
              </a:rPr>
              <a:t>Área de texto</a:t>
            </a:r>
            <a:endParaRPr lang="es-MX" sz="2400" dirty="0">
              <a:solidFill>
                <a:srgbClr val="C00000"/>
              </a:solidFill>
            </a:endParaRPr>
          </a:p>
        </p:txBody>
      </p:sp>
      <p:sp>
        <p:nvSpPr>
          <p:cNvPr id="8" name="7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Teatro</a:t>
            </a:r>
            <a:endParaRPr lang="es-MX"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5" name="4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Teatro</a:t>
            </a:r>
            <a:endParaRPr lang="es-MX" sz="2000" dirty="0"/>
          </a:p>
        </p:txBody>
      </p:sp>
      <p:sp>
        <p:nvSpPr>
          <p:cNvPr id="7" name="18 CuadroTexto"/>
          <p:cNvSpPr txBox="1">
            <a:spLocks noChangeArrowheads="1"/>
          </p:cNvSpPr>
          <p:nvPr/>
        </p:nvSpPr>
        <p:spPr bwMode="auto">
          <a:xfrm>
            <a:off x="323528" y="1343665"/>
            <a:ext cx="8496944" cy="4893647"/>
          </a:xfrm>
          <a:prstGeom prst="rect">
            <a:avLst/>
          </a:prstGeom>
          <a:noFill/>
          <a:ln w="9525">
            <a:noFill/>
            <a:miter lim="800000"/>
            <a:headEnd/>
            <a:tailEnd/>
          </a:ln>
        </p:spPr>
        <p:txBody>
          <a:bodyPr wrap="square">
            <a:spAutoFit/>
          </a:bodyPr>
          <a:lstStyle/>
          <a:p>
            <a:pPr algn="just"/>
            <a:r>
              <a:rPr lang="es-MX" sz="2400" b="1" dirty="0" smtClean="0"/>
              <a:t>Sinopsis</a:t>
            </a:r>
            <a:r>
              <a:rPr lang="es-MX" sz="2400" dirty="0" smtClean="0"/>
              <a:t>:  Un grupo de ciudadanos de diferentes clases sociales y actividades económicas, se quedan atrapados en un elevador y entre todos se dan cuenta de la importancia de contribuir con el gasto público por el bien común, además de reflexionar sobre la necesidad de demandar de las autoridades transparencia y la rendición de cuentas.</a:t>
            </a:r>
          </a:p>
          <a:p>
            <a:pPr algn="just"/>
            <a:endParaRPr lang="es-MX" sz="2400" dirty="0" smtClean="0"/>
          </a:p>
          <a:p>
            <a:pPr algn="just"/>
            <a:r>
              <a:rPr lang="es-MX" sz="2400" dirty="0" smtClean="0"/>
              <a:t>Se formaron 3 compañías: </a:t>
            </a:r>
          </a:p>
          <a:p>
            <a:pPr algn="just"/>
            <a:r>
              <a:rPr lang="es-MX" sz="2400" b="1" dirty="0" smtClean="0"/>
              <a:t>Servidores públicos del SAT </a:t>
            </a:r>
            <a:r>
              <a:rPr lang="es-MX" sz="2400" dirty="0" smtClean="0"/>
              <a:t>que realizó gira en 5 entidades: D.F., Nuevo León, Campeche, Chiapas y Quintana Roo.</a:t>
            </a:r>
          </a:p>
          <a:p>
            <a:pPr algn="just"/>
            <a:r>
              <a:rPr lang="es-MX" sz="2400" b="1" dirty="0" smtClean="0"/>
              <a:t>Puebla y Estado de México </a:t>
            </a:r>
            <a:r>
              <a:rPr lang="es-MX" sz="2400" dirty="0" smtClean="0"/>
              <a:t>que dieron cobertura en sus respectivas entidades, con personal de la estructura de educación fiscal.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ali85cd\Desktop\campeche\CAM00690.jpg"/>
          <p:cNvPicPr>
            <a:picLocks noChangeAspect="1" noChangeArrowheads="1"/>
          </p:cNvPicPr>
          <p:nvPr/>
        </p:nvPicPr>
        <p:blipFill>
          <a:blip r:embed="rId3" cstate="print"/>
          <a:srcRect/>
          <a:stretch>
            <a:fillRect/>
          </a:stretch>
        </p:blipFill>
        <p:spPr bwMode="auto">
          <a:xfrm>
            <a:off x="2195736" y="3287473"/>
            <a:ext cx="2112587" cy="2736304"/>
          </a:xfrm>
          <a:prstGeom prst="rect">
            <a:avLst/>
          </a:prstGeom>
          <a:ln>
            <a:noFill/>
          </a:ln>
          <a:effectLst>
            <a:outerShdw blurRad="292100" dist="139700" dir="2700000" algn="tl" rotWithShape="0">
              <a:srgbClr val="333333">
                <a:alpha val="65000"/>
              </a:srgbClr>
            </a:outerShdw>
          </a:effectLst>
        </p:spPr>
      </p:pic>
      <p:pic>
        <p:nvPicPr>
          <p:cNvPr id="1027" name="Picture 3" descr="C:\Users\aali85cd\Desktop\campeche\CAM00689.jpg"/>
          <p:cNvPicPr>
            <a:picLocks noChangeAspect="1" noChangeArrowheads="1"/>
          </p:cNvPicPr>
          <p:nvPr/>
        </p:nvPicPr>
        <p:blipFill>
          <a:blip r:embed="rId4" cstate="print"/>
          <a:srcRect/>
          <a:stretch>
            <a:fillRect/>
          </a:stretch>
        </p:blipFill>
        <p:spPr bwMode="auto">
          <a:xfrm>
            <a:off x="5020992" y="3284984"/>
            <a:ext cx="3319780" cy="2723409"/>
          </a:xfrm>
          <a:prstGeom prst="rect">
            <a:avLst/>
          </a:prstGeom>
          <a:ln>
            <a:noFill/>
          </a:ln>
          <a:effectLst>
            <a:outerShdw blurRad="292100" dist="139700" dir="2700000" algn="tl" rotWithShape="0">
              <a:srgbClr val="333333">
                <a:alpha val="65000"/>
              </a:srgbClr>
            </a:outerShdw>
          </a:effectLst>
        </p:spPr>
      </p:pic>
      <p:pic>
        <p:nvPicPr>
          <p:cNvPr id="13" name="Picture 4" descr="C:\Users\AALI85CD\Desktop\EF\Caravana Ciudadana\Imagenes\exposicion.png"/>
          <p:cNvPicPr>
            <a:picLocks noChangeAspect="1" noChangeArrowheads="1"/>
          </p:cNvPicPr>
          <p:nvPr/>
        </p:nvPicPr>
        <p:blipFill>
          <a:blip r:embed="rId5" cstate="print"/>
          <a:stretch>
            <a:fillRect/>
          </a:stretch>
        </p:blipFill>
        <p:spPr bwMode="auto">
          <a:xfrm>
            <a:off x="323528" y="1556792"/>
            <a:ext cx="1512168" cy="1463305"/>
          </a:xfrm>
          <a:prstGeom prst="rect">
            <a:avLst/>
          </a:prstGeom>
          <a:noFill/>
          <a:ln>
            <a:noFill/>
          </a:ln>
        </p:spPr>
      </p:pic>
      <p:sp>
        <p:nvSpPr>
          <p:cNvPr id="8" name="7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9" name="8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Pago en Especie del SAT</a:t>
            </a:r>
            <a:endParaRPr lang="es-MX" sz="2000" dirty="0"/>
          </a:p>
        </p:txBody>
      </p:sp>
      <p:sp>
        <p:nvSpPr>
          <p:cNvPr id="12"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
        <p:nvSpPr>
          <p:cNvPr id="14" name="18 CuadroTexto"/>
          <p:cNvSpPr txBox="1">
            <a:spLocks noChangeArrowheads="1"/>
          </p:cNvSpPr>
          <p:nvPr/>
        </p:nvSpPr>
        <p:spPr bwMode="auto">
          <a:xfrm>
            <a:off x="1979712" y="1364575"/>
            <a:ext cx="6840760" cy="1569660"/>
          </a:xfrm>
          <a:prstGeom prst="rect">
            <a:avLst/>
          </a:prstGeom>
          <a:noFill/>
          <a:ln w="9525">
            <a:noFill/>
            <a:miter lim="800000"/>
            <a:headEnd/>
            <a:tailEnd/>
          </a:ln>
        </p:spPr>
        <p:txBody>
          <a:bodyPr wrap="square">
            <a:spAutoFit/>
          </a:bodyPr>
          <a:lstStyle/>
          <a:p>
            <a:pPr algn="just">
              <a:spcBef>
                <a:spcPts val="1200"/>
              </a:spcBef>
              <a:spcAft>
                <a:spcPts val="1200"/>
              </a:spcAft>
            </a:pPr>
            <a:r>
              <a:rPr lang="es-MX" sz="2400" dirty="0" smtClean="0"/>
              <a:t>En este tipo de evento, se da a conocer el acervo que resguarda el SAT de Pago en Especie, para difundir el talento  de los artistas mexicanos, que pagaron sus impuestos utilizando esta modalidad.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E:\FOTOS PUEBLA\evento inaugural\_MG_9008.JPG"/>
          <p:cNvPicPr>
            <a:picLocks noChangeAspect="1" noChangeArrowheads="1"/>
          </p:cNvPicPr>
          <p:nvPr/>
        </p:nvPicPr>
        <p:blipFill>
          <a:blip r:embed="rId2" cstate="print"/>
          <a:srcRect/>
          <a:stretch>
            <a:fillRect/>
          </a:stretch>
        </p:blipFill>
        <p:spPr bwMode="auto">
          <a:xfrm>
            <a:off x="4909318" y="3284984"/>
            <a:ext cx="3767138" cy="2511425"/>
          </a:xfrm>
          <a:prstGeom prst="rect">
            <a:avLst/>
          </a:prstGeom>
          <a:noFill/>
          <a:ln w="9525">
            <a:noFill/>
            <a:miter lim="800000"/>
            <a:headEnd/>
            <a:tailEnd/>
          </a:ln>
        </p:spPr>
      </p:pic>
      <p:pic>
        <p:nvPicPr>
          <p:cNvPr id="4" name="Picture 8" descr="E:\_MG_8977.JPG"/>
          <p:cNvPicPr>
            <a:picLocks noChangeAspect="1" noChangeArrowheads="1"/>
          </p:cNvPicPr>
          <p:nvPr/>
        </p:nvPicPr>
        <p:blipFill>
          <a:blip r:embed="rId3" cstate="print"/>
          <a:srcRect/>
          <a:stretch>
            <a:fillRect/>
          </a:stretch>
        </p:blipFill>
        <p:spPr bwMode="auto">
          <a:xfrm>
            <a:off x="550043" y="3284984"/>
            <a:ext cx="3767138" cy="2511425"/>
          </a:xfrm>
          <a:prstGeom prst="rect">
            <a:avLst/>
          </a:prstGeom>
          <a:noFill/>
          <a:ln w="9525">
            <a:noFill/>
            <a:miter lim="800000"/>
            <a:headEnd/>
            <a:tailEnd/>
          </a:ln>
        </p:spPr>
      </p:pic>
      <p:sp>
        <p:nvSpPr>
          <p:cNvPr id="7" name="6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8" name="7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Pago en Especie del SAT</a:t>
            </a:r>
            <a:endParaRPr lang="es-MX" sz="2000" dirty="0"/>
          </a:p>
        </p:txBody>
      </p:sp>
      <p:sp>
        <p:nvSpPr>
          <p:cNvPr id="9"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
        <p:nvSpPr>
          <p:cNvPr id="10" name="18 CuadroTexto"/>
          <p:cNvSpPr txBox="1">
            <a:spLocks noChangeArrowheads="1"/>
          </p:cNvSpPr>
          <p:nvPr/>
        </p:nvSpPr>
        <p:spPr bwMode="auto">
          <a:xfrm>
            <a:off x="323528" y="1340768"/>
            <a:ext cx="8496944" cy="830997"/>
          </a:xfrm>
          <a:prstGeom prst="rect">
            <a:avLst/>
          </a:prstGeom>
          <a:noFill/>
          <a:ln w="9525">
            <a:noFill/>
            <a:miter lim="800000"/>
            <a:headEnd/>
            <a:tailEnd/>
          </a:ln>
        </p:spPr>
        <p:txBody>
          <a:bodyPr wrap="square">
            <a:spAutoFit/>
          </a:bodyPr>
          <a:lstStyle/>
          <a:p>
            <a:pPr algn="just">
              <a:spcBef>
                <a:spcPts val="1200"/>
              </a:spcBef>
              <a:spcAft>
                <a:spcPts val="1200"/>
              </a:spcAft>
            </a:pPr>
            <a:r>
              <a:rPr lang="es-MX" sz="2400" dirty="0" smtClean="0"/>
              <a:t>En entidades como Chiapas, Puebla y Campeche, se contó con la exposición de obras pictóricas de artistas regionales.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 xmlns:p14="http://schemas.microsoft.com/office/powerpoint/2010/main" val="2858576011"/>
              </p:ext>
            </p:extLst>
          </p:nvPr>
        </p:nvGraphicFramePr>
        <p:xfrm>
          <a:off x="395535" y="1648154"/>
          <a:ext cx="8424937" cy="4229118"/>
        </p:xfrm>
        <a:graphic>
          <a:graphicData uri="http://schemas.openxmlformats.org/drawingml/2006/table">
            <a:tbl>
              <a:tblPr firstRow="1" bandRow="1">
                <a:tableStyleId>{21E4AEA4-8DFA-4A89-87EB-49C32662AFE0}</a:tableStyleId>
              </a:tblPr>
              <a:tblGrid>
                <a:gridCol w="1391274"/>
                <a:gridCol w="1932325"/>
                <a:gridCol w="1932325"/>
                <a:gridCol w="1623153"/>
                <a:gridCol w="1545860"/>
              </a:tblGrid>
              <a:tr h="563206">
                <a:tc>
                  <a:txBody>
                    <a:bodyPr/>
                    <a:lstStyle/>
                    <a:p>
                      <a:pPr algn="ctr"/>
                      <a:r>
                        <a:rPr lang="es-MX" sz="1600" dirty="0" smtClean="0">
                          <a:latin typeface="+mn-lt"/>
                        </a:rPr>
                        <a:t>ENTIDAD </a:t>
                      </a:r>
                      <a:endParaRPr lang="es-MX" sz="1600" dirty="0">
                        <a:latin typeface="+mn-lt"/>
                      </a:endParaRPr>
                    </a:p>
                  </a:txBody>
                  <a:tcPr>
                    <a:solidFill>
                      <a:srgbClr val="F2B300"/>
                    </a:solidFill>
                  </a:tcPr>
                </a:tc>
                <a:tc>
                  <a:txBody>
                    <a:bodyPr/>
                    <a:lstStyle/>
                    <a:p>
                      <a:pPr algn="ctr"/>
                      <a:r>
                        <a:rPr lang="es-MX" sz="1600" dirty="0" smtClean="0">
                          <a:latin typeface="+mn-lt"/>
                        </a:rPr>
                        <a:t>INICIO DEL PROGRAMA</a:t>
                      </a:r>
                      <a:endParaRPr lang="es-MX" sz="1600" dirty="0">
                        <a:latin typeface="+mn-lt"/>
                      </a:endParaRPr>
                    </a:p>
                  </a:txBody>
                  <a:tcPr>
                    <a:solidFill>
                      <a:srgbClr val="F2B300"/>
                    </a:solidFill>
                  </a:tcPr>
                </a:tc>
                <a:tc>
                  <a:txBody>
                    <a:bodyPr/>
                    <a:lstStyle/>
                    <a:p>
                      <a:pPr algn="ctr"/>
                      <a:r>
                        <a:rPr lang="es-MX" sz="1600" dirty="0" smtClean="0">
                          <a:latin typeface="+mn-lt"/>
                        </a:rPr>
                        <a:t>FIN DEL PROGRAMA </a:t>
                      </a:r>
                      <a:endParaRPr lang="es-MX" sz="1600" dirty="0">
                        <a:latin typeface="+mn-lt"/>
                      </a:endParaRPr>
                    </a:p>
                  </a:txBody>
                  <a:tcPr>
                    <a:solidFill>
                      <a:srgbClr val="F2B300"/>
                    </a:solidFill>
                  </a:tcPr>
                </a:tc>
                <a:tc>
                  <a:txBody>
                    <a:bodyPr/>
                    <a:lstStyle/>
                    <a:p>
                      <a:pPr algn="ctr"/>
                      <a:r>
                        <a:rPr lang="es-MX" sz="1600" dirty="0" smtClean="0">
                          <a:latin typeface="+mn-lt"/>
                        </a:rPr>
                        <a:t>CARAVANAS </a:t>
                      </a:r>
                      <a:r>
                        <a:rPr lang="es-MX" sz="1600" baseline="0" dirty="0" smtClean="0">
                          <a:latin typeface="+mn-lt"/>
                        </a:rPr>
                        <a:t>REALIZADAS </a:t>
                      </a:r>
                      <a:endParaRPr lang="es-MX" sz="1600" dirty="0">
                        <a:latin typeface="+mn-lt"/>
                      </a:endParaRPr>
                    </a:p>
                  </a:txBody>
                  <a:tcPr>
                    <a:solidFill>
                      <a:srgbClr val="F2B300"/>
                    </a:solidFill>
                  </a:tcPr>
                </a:tc>
                <a:tc>
                  <a:txBody>
                    <a:bodyPr/>
                    <a:lstStyle/>
                    <a:p>
                      <a:pPr algn="ctr"/>
                      <a:r>
                        <a:rPr lang="es-MX" sz="1600" kern="1200" baseline="0" dirty="0" smtClean="0">
                          <a:latin typeface="+mn-lt"/>
                        </a:rPr>
                        <a:t>ASISTENTES </a:t>
                      </a:r>
                      <a:endParaRPr lang="es-MX" sz="1600" b="1" kern="1200" baseline="0" dirty="0" smtClean="0">
                        <a:solidFill>
                          <a:schemeClr val="lt1"/>
                        </a:solidFill>
                        <a:latin typeface="+mn-lt"/>
                        <a:ea typeface="+mn-ea"/>
                        <a:cs typeface="+mn-cs"/>
                      </a:endParaRPr>
                    </a:p>
                  </a:txBody>
                  <a:tcPr>
                    <a:solidFill>
                      <a:srgbClr val="F2B300"/>
                    </a:solidFill>
                  </a:tcPr>
                </a:tc>
              </a:tr>
              <a:tr h="415293">
                <a:tc>
                  <a:txBody>
                    <a:bodyPr/>
                    <a:lstStyle/>
                    <a:p>
                      <a:pPr algn="ctr"/>
                      <a:r>
                        <a:rPr lang="es-MX" sz="1600" dirty="0" smtClean="0">
                          <a:latin typeface="+mn-lt"/>
                        </a:rPr>
                        <a:t>Nuevo León</a:t>
                      </a:r>
                      <a:endParaRPr lang="es-MX" sz="1600" dirty="0">
                        <a:latin typeface="+mn-lt"/>
                      </a:endParaRPr>
                    </a:p>
                  </a:txBody>
                  <a:tcPr>
                    <a:solidFill>
                      <a:srgbClr val="FFDE9B"/>
                    </a:solidFill>
                  </a:tcPr>
                </a:tc>
                <a:tc>
                  <a:txBody>
                    <a:bodyPr/>
                    <a:lstStyle/>
                    <a:p>
                      <a:pPr algn="ctr"/>
                      <a:r>
                        <a:rPr lang="es-MX" sz="1600" dirty="0" smtClean="0">
                          <a:latin typeface="+mn-lt"/>
                        </a:rPr>
                        <a:t>16 de mayo</a:t>
                      </a:r>
                      <a:endParaRPr lang="es-MX" sz="1600" dirty="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15 de diciembre</a:t>
                      </a:r>
                    </a:p>
                  </a:txBody>
                  <a:tcPr>
                    <a:solidFill>
                      <a:srgbClr val="FFDE9B"/>
                    </a:solidFill>
                  </a:tcPr>
                </a:tc>
                <a:tc>
                  <a:txBody>
                    <a:bodyPr/>
                    <a:lstStyle/>
                    <a:p>
                      <a:pPr algn="ctr"/>
                      <a:r>
                        <a:rPr lang="es-MX" sz="1600" dirty="0" smtClean="0">
                          <a:latin typeface="+mn-lt"/>
                        </a:rPr>
                        <a:t>2</a:t>
                      </a:r>
                      <a:endParaRPr lang="es-MX" sz="1600" dirty="0">
                        <a:latin typeface="+mn-lt"/>
                      </a:endParaRPr>
                    </a:p>
                  </a:txBody>
                  <a:tcPr>
                    <a:solidFill>
                      <a:srgbClr val="FFDE9B"/>
                    </a:solidFill>
                  </a:tcPr>
                </a:tc>
                <a:tc>
                  <a:txBody>
                    <a:bodyPr/>
                    <a:lstStyle/>
                    <a:p>
                      <a:pPr marL="0" algn="ctr" defTabSz="914400" rtl="0" eaLnBrk="1" latinLnBrk="0" hangingPunct="1"/>
                      <a:r>
                        <a:rPr lang="es-MX" sz="1600" b="0" kern="1200" dirty="0" smtClean="0">
                          <a:solidFill>
                            <a:schemeClr val="dk1"/>
                          </a:solidFill>
                          <a:latin typeface="+mn-lt"/>
                          <a:ea typeface="+mn-ea"/>
                          <a:cs typeface="+mn-cs"/>
                        </a:rPr>
                        <a:t>580</a:t>
                      </a:r>
                    </a:p>
                  </a:txBody>
                  <a:tcPr>
                    <a:solidFill>
                      <a:srgbClr val="FFDE9B"/>
                    </a:solidFill>
                  </a:tcPr>
                </a:tc>
              </a:tr>
              <a:tr h="415293">
                <a:tc>
                  <a:txBody>
                    <a:bodyPr/>
                    <a:lstStyle/>
                    <a:p>
                      <a:pPr algn="ctr"/>
                      <a:r>
                        <a:rPr lang="es-MX" sz="1600" dirty="0" smtClean="0">
                          <a:latin typeface="+mn-lt"/>
                        </a:rPr>
                        <a:t>Puebla</a:t>
                      </a:r>
                      <a:endParaRPr lang="es-MX" sz="1600" dirty="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16 de agosto</a:t>
                      </a: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15 de diciembre</a:t>
                      </a:r>
                    </a:p>
                  </a:txBody>
                  <a:tcPr>
                    <a:solidFill>
                      <a:srgbClr val="FFDE9B"/>
                    </a:solidFill>
                  </a:tcPr>
                </a:tc>
                <a:tc>
                  <a:txBody>
                    <a:bodyPr/>
                    <a:lstStyle/>
                    <a:p>
                      <a:pPr algn="ctr"/>
                      <a:r>
                        <a:rPr lang="es-MX" sz="1600" dirty="0" smtClean="0">
                          <a:latin typeface="+mn-lt"/>
                        </a:rPr>
                        <a:t>21</a:t>
                      </a:r>
                      <a:endParaRPr lang="es-MX" sz="1600" dirty="0">
                        <a:latin typeface="+mn-lt"/>
                      </a:endParaRPr>
                    </a:p>
                  </a:txBody>
                  <a:tcPr>
                    <a:solidFill>
                      <a:srgbClr val="FFDE9B"/>
                    </a:solidFill>
                  </a:tcPr>
                </a:tc>
                <a:tc>
                  <a:txBody>
                    <a:bodyPr/>
                    <a:lstStyle/>
                    <a:p>
                      <a:pPr marL="0" algn="ctr" defTabSz="914400" rtl="0" eaLnBrk="1" latinLnBrk="0" hangingPunct="1"/>
                      <a:r>
                        <a:rPr lang="es-MX" sz="1600" kern="1200" dirty="0" smtClean="0">
                          <a:latin typeface="+mn-lt"/>
                        </a:rPr>
                        <a:t>1,734</a:t>
                      </a:r>
                      <a:endParaRPr lang="es-MX" sz="1600" b="0" kern="1200" dirty="0" smtClean="0">
                        <a:solidFill>
                          <a:schemeClr val="dk1"/>
                        </a:solidFill>
                        <a:latin typeface="+mn-lt"/>
                        <a:ea typeface="+mn-ea"/>
                        <a:cs typeface="+mn-cs"/>
                      </a:endParaRPr>
                    </a:p>
                  </a:txBody>
                  <a:tcPr>
                    <a:solidFill>
                      <a:srgbClr val="FFDE9B"/>
                    </a:solidFill>
                  </a:tcPr>
                </a:tc>
              </a:tr>
              <a:tr h="418138">
                <a:tc>
                  <a:txBody>
                    <a:bodyPr/>
                    <a:lstStyle/>
                    <a:p>
                      <a:pPr algn="ctr"/>
                      <a:r>
                        <a:rPr lang="es-MX" sz="1600" dirty="0" smtClean="0">
                          <a:latin typeface="+mn-lt"/>
                        </a:rPr>
                        <a:t>Quintana Roo</a:t>
                      </a:r>
                      <a:endParaRPr lang="es-MX" sz="1600" dirty="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16 de septiembre</a:t>
                      </a: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15 de diciembre</a:t>
                      </a:r>
                    </a:p>
                  </a:txBody>
                  <a:tcPr>
                    <a:solidFill>
                      <a:srgbClr val="FFDE9B"/>
                    </a:solidFill>
                  </a:tcPr>
                </a:tc>
                <a:tc>
                  <a:txBody>
                    <a:bodyPr/>
                    <a:lstStyle/>
                    <a:p>
                      <a:pPr algn="ctr"/>
                      <a:endParaRPr lang="es-MX" sz="1600" dirty="0" smtClean="0">
                        <a:latin typeface="+mn-lt"/>
                      </a:endParaRPr>
                    </a:p>
                    <a:p>
                      <a:pPr algn="ctr"/>
                      <a:r>
                        <a:rPr lang="es-MX" sz="1600" dirty="0" smtClean="0">
                          <a:latin typeface="+mn-lt"/>
                        </a:rPr>
                        <a:t>4</a:t>
                      </a:r>
                      <a:endParaRPr lang="es-MX" sz="1600" dirty="0">
                        <a:latin typeface="+mn-lt"/>
                      </a:endParaRPr>
                    </a:p>
                  </a:txBody>
                  <a:tcPr>
                    <a:solidFill>
                      <a:srgbClr val="FFDE9B"/>
                    </a:solidFill>
                  </a:tcPr>
                </a:tc>
                <a:tc>
                  <a:txBody>
                    <a:bodyPr/>
                    <a:lstStyle/>
                    <a:p>
                      <a:pPr marL="0" algn="ctr" defTabSz="914400" rtl="0" eaLnBrk="1" latinLnBrk="0" hangingPunct="1"/>
                      <a:endParaRPr lang="es-MX" sz="1600" kern="1200" dirty="0" smtClean="0">
                        <a:latin typeface="+mn-lt"/>
                      </a:endParaRPr>
                    </a:p>
                    <a:p>
                      <a:pPr marL="0" algn="ctr" defTabSz="914400" rtl="0" eaLnBrk="1" latinLnBrk="0" hangingPunct="1"/>
                      <a:r>
                        <a:rPr lang="es-MX" sz="1600" kern="1200" dirty="0" smtClean="0">
                          <a:latin typeface="+mn-lt"/>
                        </a:rPr>
                        <a:t>240</a:t>
                      </a:r>
                      <a:endParaRPr lang="es-MX" sz="1600" b="0" kern="1200" dirty="0" smtClean="0">
                        <a:solidFill>
                          <a:schemeClr val="dk1"/>
                        </a:solidFill>
                        <a:latin typeface="+mn-lt"/>
                        <a:ea typeface="+mn-ea"/>
                        <a:cs typeface="+mn-cs"/>
                      </a:endParaRPr>
                    </a:p>
                  </a:txBody>
                  <a:tcPr>
                    <a:solidFill>
                      <a:srgbClr val="FFDE9B"/>
                    </a:solidFill>
                  </a:tcPr>
                </a:tc>
              </a:tr>
              <a:tr h="415293">
                <a:tc>
                  <a:txBody>
                    <a:bodyPr/>
                    <a:lstStyle/>
                    <a:p>
                      <a:pPr algn="ctr"/>
                      <a:r>
                        <a:rPr lang="es-MX" sz="1600" dirty="0" smtClean="0">
                          <a:latin typeface="+mn-lt"/>
                        </a:rPr>
                        <a:t>Campeche</a:t>
                      </a:r>
                      <a:endParaRPr lang="es-MX" sz="1600" dirty="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01 de octubre</a:t>
                      </a: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15 de diciembre</a:t>
                      </a:r>
                    </a:p>
                  </a:txBody>
                  <a:tcPr>
                    <a:solidFill>
                      <a:srgbClr val="FFDE9B"/>
                    </a:solidFill>
                  </a:tcPr>
                </a:tc>
                <a:tc>
                  <a:txBody>
                    <a:bodyPr/>
                    <a:lstStyle/>
                    <a:p>
                      <a:pPr algn="ctr"/>
                      <a:r>
                        <a:rPr lang="es-MX" sz="1600" dirty="0" smtClean="0">
                          <a:latin typeface="+mn-lt"/>
                        </a:rPr>
                        <a:t>4</a:t>
                      </a:r>
                      <a:endParaRPr lang="es-MX" sz="1600" dirty="0">
                        <a:latin typeface="+mn-lt"/>
                      </a:endParaRPr>
                    </a:p>
                  </a:txBody>
                  <a:tcPr>
                    <a:solidFill>
                      <a:srgbClr val="FFDE9B"/>
                    </a:solidFill>
                  </a:tcPr>
                </a:tc>
                <a:tc>
                  <a:txBody>
                    <a:bodyPr/>
                    <a:lstStyle/>
                    <a:p>
                      <a:pPr marL="0" algn="ctr" defTabSz="914400" rtl="0" eaLnBrk="1" latinLnBrk="0" hangingPunct="1"/>
                      <a:r>
                        <a:rPr lang="es-MX" sz="1600" kern="1200" dirty="0" smtClean="0">
                          <a:latin typeface="+mn-lt"/>
                        </a:rPr>
                        <a:t>358</a:t>
                      </a:r>
                      <a:endParaRPr lang="es-MX" sz="1600" b="0" kern="1200" dirty="0" smtClean="0">
                        <a:solidFill>
                          <a:schemeClr val="dk1"/>
                        </a:solidFill>
                        <a:latin typeface="+mn-lt"/>
                        <a:ea typeface="+mn-ea"/>
                        <a:cs typeface="+mn-cs"/>
                      </a:endParaRPr>
                    </a:p>
                  </a:txBody>
                  <a:tcPr>
                    <a:solidFill>
                      <a:srgbClr val="FFDE9B"/>
                    </a:solidFill>
                  </a:tcPr>
                </a:tc>
              </a:tr>
              <a:tr h="415293">
                <a:tc>
                  <a:txBody>
                    <a:bodyPr/>
                    <a:lstStyle/>
                    <a:p>
                      <a:pPr algn="ctr"/>
                      <a:r>
                        <a:rPr lang="es-MX" sz="1600" dirty="0" smtClean="0">
                          <a:latin typeface="+mn-lt"/>
                        </a:rPr>
                        <a:t>Chiapas</a:t>
                      </a:r>
                      <a:endParaRPr lang="es-MX" sz="1600" dirty="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01  de octubre</a:t>
                      </a: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15 de diciembre</a:t>
                      </a:r>
                    </a:p>
                  </a:txBody>
                  <a:tcPr>
                    <a:solidFill>
                      <a:srgbClr val="FFDE9B"/>
                    </a:solidFill>
                  </a:tcPr>
                </a:tc>
                <a:tc>
                  <a:txBody>
                    <a:bodyPr/>
                    <a:lstStyle/>
                    <a:p>
                      <a:pPr algn="ctr"/>
                      <a:r>
                        <a:rPr lang="es-MX" sz="1600" dirty="0" smtClean="0">
                          <a:latin typeface="+mn-lt"/>
                        </a:rPr>
                        <a:t>6</a:t>
                      </a:r>
                      <a:endParaRPr lang="es-MX" sz="1600" dirty="0">
                        <a:latin typeface="+mn-lt"/>
                      </a:endParaRPr>
                    </a:p>
                  </a:txBody>
                  <a:tcPr>
                    <a:solidFill>
                      <a:srgbClr val="FFDE9B"/>
                    </a:solidFill>
                  </a:tcPr>
                </a:tc>
                <a:tc>
                  <a:txBody>
                    <a:bodyPr/>
                    <a:lstStyle/>
                    <a:p>
                      <a:pPr marL="0" algn="ctr" defTabSz="914400" rtl="0" eaLnBrk="1" latinLnBrk="0" hangingPunct="1"/>
                      <a:r>
                        <a:rPr lang="es-MX" sz="1600" kern="1200" dirty="0" smtClean="0">
                          <a:latin typeface="+mn-lt"/>
                        </a:rPr>
                        <a:t>600</a:t>
                      </a:r>
                      <a:endParaRPr lang="es-MX" sz="1600" b="0" kern="1200" dirty="0" smtClean="0">
                        <a:solidFill>
                          <a:schemeClr val="dk1"/>
                        </a:solidFill>
                        <a:latin typeface="+mn-lt"/>
                        <a:ea typeface="+mn-ea"/>
                        <a:cs typeface="+mn-cs"/>
                      </a:endParaRPr>
                    </a:p>
                  </a:txBody>
                  <a:tcPr>
                    <a:solidFill>
                      <a:srgbClr val="FFDE9B"/>
                    </a:solidFill>
                  </a:tcPr>
                </a:tc>
              </a:tr>
              <a:tr h="563206">
                <a:tc>
                  <a:txBody>
                    <a:bodyPr/>
                    <a:lstStyle/>
                    <a:p>
                      <a:pPr algn="ctr"/>
                      <a:r>
                        <a:rPr lang="es-MX" sz="1600" dirty="0" smtClean="0">
                          <a:latin typeface="+mn-lt"/>
                        </a:rPr>
                        <a:t>Estado</a:t>
                      </a:r>
                      <a:r>
                        <a:rPr lang="es-MX" sz="1600" baseline="0" dirty="0" smtClean="0">
                          <a:latin typeface="+mn-lt"/>
                        </a:rPr>
                        <a:t> de México</a:t>
                      </a:r>
                      <a:endParaRPr lang="es-MX" sz="1600" dirty="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01 </a:t>
                      </a:r>
                      <a:r>
                        <a:rPr lang="es-MX" sz="1600" baseline="0" dirty="0" smtClean="0">
                          <a:latin typeface="+mn-lt"/>
                        </a:rPr>
                        <a:t> de octubre</a:t>
                      </a:r>
                      <a:endParaRPr lang="es-MX" sz="1600" dirty="0" smtClean="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15 de diciembre</a:t>
                      </a:r>
                    </a:p>
                  </a:txBody>
                  <a:tcPr>
                    <a:solidFill>
                      <a:srgbClr val="FFDE9B"/>
                    </a:solidFill>
                  </a:tcPr>
                </a:tc>
                <a:tc>
                  <a:txBody>
                    <a:bodyPr/>
                    <a:lstStyle/>
                    <a:p>
                      <a:pPr algn="ctr"/>
                      <a:endParaRPr lang="es-MX" sz="1600" dirty="0" smtClean="0">
                        <a:latin typeface="+mn-lt"/>
                      </a:endParaRPr>
                    </a:p>
                    <a:p>
                      <a:pPr algn="ctr"/>
                      <a:r>
                        <a:rPr lang="es-MX" sz="1600" dirty="0" smtClean="0">
                          <a:latin typeface="+mn-lt"/>
                        </a:rPr>
                        <a:t>21</a:t>
                      </a:r>
                    </a:p>
                  </a:txBody>
                  <a:tcPr>
                    <a:solidFill>
                      <a:srgbClr val="FFDE9B"/>
                    </a:solidFill>
                  </a:tcPr>
                </a:tc>
                <a:tc>
                  <a:txBody>
                    <a:bodyPr/>
                    <a:lstStyle/>
                    <a:p>
                      <a:pPr marL="0" algn="ctr" defTabSz="914400" rtl="0" eaLnBrk="1" latinLnBrk="0" hangingPunct="1"/>
                      <a:endParaRPr lang="es-MX" sz="1600" kern="1200" dirty="0" smtClean="0">
                        <a:solidFill>
                          <a:srgbClr val="FF0000"/>
                        </a:solidFill>
                        <a:latin typeface="+mn-lt"/>
                      </a:endParaRPr>
                    </a:p>
                    <a:p>
                      <a:pPr marL="0" algn="ctr" defTabSz="914400" rtl="0" eaLnBrk="1" latinLnBrk="0" hangingPunct="1"/>
                      <a:r>
                        <a:rPr lang="es-MX" sz="1600" kern="1200" dirty="0" smtClean="0">
                          <a:solidFill>
                            <a:schemeClr val="tx1"/>
                          </a:solidFill>
                          <a:latin typeface="+mn-lt"/>
                        </a:rPr>
                        <a:t>4,305</a:t>
                      </a:r>
                      <a:endParaRPr lang="es-MX" sz="1600" b="0" kern="1200" dirty="0" smtClean="0">
                        <a:solidFill>
                          <a:schemeClr val="tx1"/>
                        </a:solidFill>
                        <a:latin typeface="+mn-lt"/>
                        <a:ea typeface="+mn-ea"/>
                        <a:cs typeface="+mn-cs"/>
                      </a:endParaRPr>
                    </a:p>
                  </a:txBody>
                  <a:tcPr>
                    <a:solidFill>
                      <a:srgbClr val="FFDE9B"/>
                    </a:solidFill>
                  </a:tcPr>
                </a:tc>
              </a:tr>
              <a:tr h="415293">
                <a:tc>
                  <a:txBody>
                    <a:bodyPr/>
                    <a:lstStyle/>
                    <a:p>
                      <a:pPr algn="ctr"/>
                      <a:r>
                        <a:rPr lang="es-MX" sz="1600" dirty="0" smtClean="0">
                          <a:latin typeface="+mn-lt"/>
                        </a:rPr>
                        <a:t>DF </a:t>
                      </a:r>
                      <a:endParaRPr lang="es-MX" sz="1600" dirty="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13 de</a:t>
                      </a:r>
                      <a:r>
                        <a:rPr lang="es-MX" sz="1600" baseline="0" dirty="0" smtClean="0">
                          <a:latin typeface="+mn-lt"/>
                        </a:rPr>
                        <a:t> septiembre *</a:t>
                      </a:r>
                      <a:endParaRPr lang="es-MX" sz="1600" dirty="0" smtClean="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N/A</a:t>
                      </a:r>
                    </a:p>
                  </a:txBody>
                  <a:tcPr>
                    <a:solidFill>
                      <a:srgbClr val="FFDE9B"/>
                    </a:solidFill>
                  </a:tcPr>
                </a:tc>
                <a:tc>
                  <a:txBody>
                    <a:bodyPr/>
                    <a:lstStyle/>
                    <a:p>
                      <a:pPr algn="ctr"/>
                      <a:r>
                        <a:rPr lang="es-MX" sz="1600" dirty="0" smtClean="0">
                          <a:latin typeface="+mn-lt"/>
                        </a:rPr>
                        <a:t>2</a:t>
                      </a:r>
                      <a:endParaRPr lang="es-MX" sz="1600" dirty="0">
                        <a:latin typeface="+mn-lt"/>
                      </a:endParaRPr>
                    </a:p>
                  </a:txBody>
                  <a:tcPr>
                    <a:solidFill>
                      <a:srgbClr val="FFDE9B"/>
                    </a:solidFill>
                  </a:tcPr>
                </a:tc>
                <a:tc>
                  <a:txBody>
                    <a:bodyPr/>
                    <a:lstStyle/>
                    <a:p>
                      <a:pPr marL="0" algn="ctr" defTabSz="914400" rtl="0" eaLnBrk="1" latinLnBrk="0" hangingPunct="1"/>
                      <a:r>
                        <a:rPr lang="es-MX" sz="1600" b="0" kern="1200" dirty="0" smtClean="0">
                          <a:solidFill>
                            <a:schemeClr val="dk1"/>
                          </a:solidFill>
                          <a:latin typeface="+mn-lt"/>
                          <a:ea typeface="+mn-ea"/>
                          <a:cs typeface="+mn-cs"/>
                        </a:rPr>
                        <a:t>100</a:t>
                      </a:r>
                    </a:p>
                  </a:txBody>
                  <a:tcPr>
                    <a:solidFill>
                      <a:srgbClr val="FFDE9B"/>
                    </a:solidFill>
                  </a:tcPr>
                </a:tc>
              </a:tr>
              <a:tr h="415293">
                <a:tc>
                  <a:txBody>
                    <a:bodyPr/>
                    <a:lstStyle/>
                    <a:p>
                      <a:pPr algn="ctr"/>
                      <a:r>
                        <a:rPr lang="es-MX" sz="1600" b="1" dirty="0" smtClean="0">
                          <a:latin typeface="+mn-lt"/>
                        </a:rPr>
                        <a:t>TOTAL</a:t>
                      </a:r>
                      <a:r>
                        <a:rPr lang="es-MX" sz="1600" b="1" baseline="0" dirty="0" smtClean="0">
                          <a:latin typeface="+mn-lt"/>
                        </a:rPr>
                        <a:t> </a:t>
                      </a:r>
                      <a:endParaRPr lang="es-MX" sz="1600" b="1" dirty="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dirty="0" smtClean="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kern="1200" dirty="0">
                        <a:solidFill>
                          <a:schemeClr val="dk1"/>
                        </a:solidFill>
                        <a:latin typeface="+mn-lt"/>
                        <a:ea typeface="+mn-ea"/>
                        <a:cs typeface="+mn-cs"/>
                      </a:endParaRPr>
                    </a:p>
                  </a:txBody>
                  <a:tcPr/>
                </a:tc>
                <a:tc>
                  <a:txBody>
                    <a:bodyPr/>
                    <a:lstStyle/>
                    <a:p>
                      <a:pPr algn="ctr"/>
                      <a:r>
                        <a:rPr lang="es-MX" sz="1600" b="1" dirty="0" smtClean="0">
                          <a:latin typeface="+mn-lt"/>
                        </a:rPr>
                        <a:t>60</a:t>
                      </a:r>
                      <a:endParaRPr lang="es-MX" sz="1600" b="1" dirty="0">
                        <a:latin typeface="+mn-lt"/>
                      </a:endParaRPr>
                    </a:p>
                  </a:txBody>
                  <a:tcPr>
                    <a:solidFill>
                      <a:srgbClr val="FFDE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kern="1200" dirty="0" smtClean="0">
                          <a:solidFill>
                            <a:schemeClr val="dk1"/>
                          </a:solidFill>
                          <a:latin typeface="+mn-lt"/>
                          <a:ea typeface="+mn-ea"/>
                          <a:cs typeface="+mn-cs"/>
                        </a:rPr>
                        <a:t>7,917</a:t>
                      </a:r>
                    </a:p>
                  </a:txBody>
                  <a:tcPr>
                    <a:solidFill>
                      <a:srgbClr val="FFDE9B"/>
                    </a:solidFill>
                  </a:tcPr>
                </a:tc>
              </a:tr>
            </a:tbl>
          </a:graphicData>
        </a:graphic>
      </p:graphicFrame>
      <p:sp>
        <p:nvSpPr>
          <p:cNvPr id="6" name="5 CuadroTexto"/>
          <p:cNvSpPr txBox="1"/>
          <p:nvPr/>
        </p:nvSpPr>
        <p:spPr>
          <a:xfrm>
            <a:off x="5148064" y="6011996"/>
            <a:ext cx="3600400" cy="369332"/>
          </a:xfrm>
          <a:prstGeom prst="rect">
            <a:avLst/>
          </a:prstGeom>
          <a:noFill/>
          <a:ln>
            <a:noFill/>
          </a:ln>
        </p:spPr>
        <p:txBody>
          <a:bodyPr wrap="square" rtlCol="0">
            <a:spAutoFit/>
          </a:bodyPr>
          <a:lstStyle/>
          <a:p>
            <a:pPr algn="r"/>
            <a:r>
              <a:rPr lang="es-MX" dirty="0" smtClean="0">
                <a:solidFill>
                  <a:schemeClr val="tx1">
                    <a:lumMod val="75000"/>
                    <a:lumOff val="25000"/>
                  </a:schemeClr>
                </a:solidFill>
              </a:rPr>
              <a:t>* Evento inaugural único </a:t>
            </a:r>
            <a:endParaRPr lang="es-MX" dirty="0">
              <a:solidFill>
                <a:schemeClr val="tx1">
                  <a:lumMod val="75000"/>
                  <a:lumOff val="25000"/>
                </a:schemeClr>
              </a:solidFill>
            </a:endParaRPr>
          </a:p>
        </p:txBody>
      </p:sp>
      <p:sp>
        <p:nvSpPr>
          <p:cNvPr id="7" name="6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8" name="7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Resultados  2013</a:t>
            </a:r>
            <a:endParaRPr lang="es-MX" sz="2000" dirty="0"/>
          </a:p>
        </p:txBody>
      </p:sp>
      <p:sp>
        <p:nvSpPr>
          <p:cNvPr id="9"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5" name="4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Conclusión</a:t>
            </a:r>
            <a:endParaRPr lang="es-MX" sz="2000" dirty="0"/>
          </a:p>
        </p:txBody>
      </p:sp>
      <p:sp>
        <p:nvSpPr>
          <p:cNvPr id="6"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
        <p:nvSpPr>
          <p:cNvPr id="7" name="18 CuadroTexto"/>
          <p:cNvSpPr txBox="1">
            <a:spLocks noChangeArrowheads="1"/>
          </p:cNvSpPr>
          <p:nvPr/>
        </p:nvSpPr>
        <p:spPr bwMode="auto">
          <a:xfrm>
            <a:off x="323528" y="1340768"/>
            <a:ext cx="8496944" cy="3046988"/>
          </a:xfrm>
          <a:prstGeom prst="rect">
            <a:avLst/>
          </a:prstGeom>
          <a:noFill/>
          <a:ln w="9525">
            <a:noFill/>
            <a:miter lim="800000"/>
            <a:headEnd/>
            <a:tailEnd/>
          </a:ln>
        </p:spPr>
        <p:txBody>
          <a:bodyPr wrap="square">
            <a:spAutoFit/>
          </a:bodyPr>
          <a:lstStyle/>
          <a:p>
            <a:pPr lvl="0" algn="just">
              <a:spcBef>
                <a:spcPts val="1200"/>
              </a:spcBef>
              <a:spcAft>
                <a:spcPts val="1200"/>
              </a:spcAft>
            </a:pPr>
            <a:r>
              <a:rPr lang="es-MX" sz="2400" dirty="0" smtClean="0"/>
              <a:t>La Caravana Ciudadana, representa un esfuerzo de la autoridad tributaria, para abrir canales de comunicación con la ciudadanía, con el que se suma a un proyecto que mediante la transmisión del arte y la cultura, para favorecer la acción colectiva para entender mejor la función social de los impuestos y sensibilizar a los miembros de la sociedad para que participen en los asuntos públicos, además de promover la cultura contributiva por el bienestar común.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769" r="12980"/>
          <a:stretch/>
        </p:blipFill>
        <p:spPr bwMode="auto">
          <a:xfrm>
            <a:off x="19730" y="19395"/>
            <a:ext cx="9124270" cy="6827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Rectángulo"/>
          <p:cNvSpPr/>
          <p:nvPr/>
        </p:nvSpPr>
        <p:spPr>
          <a:xfrm>
            <a:off x="3131840" y="1772816"/>
            <a:ext cx="5616624" cy="36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accent1">
                    <a:lumMod val="50000"/>
                  </a:schemeClr>
                </a:solidFill>
                <a:effectLst>
                  <a:outerShdw blurRad="38100" dist="38100" dir="2700000" algn="tl">
                    <a:srgbClr val="000000">
                      <a:alpha val="43137"/>
                    </a:srgbClr>
                  </a:outerShdw>
                </a:effectLst>
              </a:rPr>
              <a:t>Muchas gracias por su atención</a:t>
            </a:r>
          </a:p>
          <a:p>
            <a:pPr algn="ctr"/>
            <a:endParaRPr lang="es-MX" sz="2000" dirty="0" smtClean="0">
              <a:solidFill>
                <a:schemeClr val="accent1">
                  <a:lumMod val="50000"/>
                </a:schemeClr>
              </a:solidFill>
            </a:endParaRPr>
          </a:p>
          <a:p>
            <a:pPr algn="r"/>
            <a:endParaRPr lang="es-MX" sz="2000" b="1" dirty="0" smtClean="0">
              <a:solidFill>
                <a:schemeClr val="accent1">
                  <a:lumMod val="50000"/>
                </a:schemeClr>
              </a:solidFill>
            </a:endParaRPr>
          </a:p>
          <a:p>
            <a:pPr algn="r"/>
            <a:r>
              <a:rPr lang="es-MX" sz="2000" b="1" dirty="0" smtClean="0">
                <a:solidFill>
                  <a:schemeClr val="accent1">
                    <a:lumMod val="50000"/>
                  </a:schemeClr>
                </a:solidFill>
              </a:rPr>
              <a:t>Lic. Carlos Martín Malpica Jiménez</a:t>
            </a:r>
          </a:p>
          <a:p>
            <a:pPr algn="r"/>
            <a:r>
              <a:rPr lang="es-MX" i="1" dirty="0" smtClean="0">
                <a:solidFill>
                  <a:schemeClr val="accent1">
                    <a:lumMod val="50000"/>
                  </a:schemeClr>
                </a:solidFill>
              </a:rPr>
              <a:t>Administrador de Servicios Tributarios al Contribuyente</a:t>
            </a:r>
            <a:endParaRPr lang="es-MX" sz="1600" i="1" dirty="0" smtClean="0">
              <a:solidFill>
                <a:schemeClr val="accent1">
                  <a:lumMod val="50000"/>
                </a:schemeClr>
              </a:solidFill>
            </a:endParaRPr>
          </a:p>
          <a:p>
            <a:pPr algn="r"/>
            <a:r>
              <a:rPr lang="es-MX" sz="1600" b="1" i="1" dirty="0" smtClean="0">
                <a:solidFill>
                  <a:schemeClr val="accent1">
                    <a:lumMod val="50000"/>
                  </a:schemeClr>
                </a:solidFill>
              </a:rPr>
              <a:t>Servicio de Administración Tributaria</a:t>
            </a:r>
          </a:p>
          <a:p>
            <a:pPr algn="r"/>
            <a:r>
              <a:rPr lang="es-MX" sz="1600" b="1" i="1" dirty="0" smtClean="0">
                <a:solidFill>
                  <a:schemeClr val="accent1">
                    <a:lumMod val="50000"/>
                  </a:schemeClr>
                </a:solidFill>
              </a:rPr>
              <a:t>México</a:t>
            </a:r>
          </a:p>
          <a:p>
            <a:pPr algn="r"/>
            <a:endParaRPr lang="es-MX" sz="1600" b="1" i="1" dirty="0" smtClean="0">
              <a:solidFill>
                <a:schemeClr val="accent1">
                  <a:lumMod val="50000"/>
                </a:schemeClr>
              </a:solidFill>
            </a:endParaRPr>
          </a:p>
          <a:p>
            <a:pPr algn="r"/>
            <a:r>
              <a:rPr lang="es-MX" sz="1600" dirty="0" smtClean="0">
                <a:solidFill>
                  <a:schemeClr val="accent1">
                    <a:lumMod val="50000"/>
                  </a:schemeClr>
                </a:solidFill>
              </a:rPr>
              <a:t>carlos.malpica@sat.gob.mx</a:t>
            </a:r>
          </a:p>
          <a:p>
            <a:pPr algn="r"/>
            <a:endParaRPr lang="es-MX" sz="2000" dirty="0">
              <a:solidFill>
                <a:schemeClr val="accent1">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769" r="12980"/>
          <a:stretch/>
        </p:blipFill>
        <p:spPr bwMode="auto">
          <a:xfrm>
            <a:off x="-36512" y="19395"/>
            <a:ext cx="9124270" cy="6827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91880" y="1124744"/>
            <a:ext cx="3528392" cy="4968552"/>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2 Imagen" descr="letrero solo .png"/>
          <p:cNvPicPr>
            <a:picLocks noChangeAspect="1"/>
          </p:cNvPicPr>
          <p:nvPr/>
        </p:nvPicPr>
        <p:blipFill>
          <a:blip r:embed="rId2" cstate="print"/>
          <a:stretch>
            <a:fillRect/>
          </a:stretch>
        </p:blipFill>
        <p:spPr>
          <a:xfrm>
            <a:off x="2123728" y="2263647"/>
            <a:ext cx="4608512" cy="2821537"/>
          </a:xfrm>
          <a:prstGeom prst="rect">
            <a:avLst/>
          </a:prstGeom>
        </p:spPr>
      </p:pic>
      <p:sp>
        <p:nvSpPr>
          <p:cNvPr id="6" name="5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7" name="6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“Recreación, Cultura y Valores para la Sociedad”</a:t>
            </a:r>
            <a:endParaRPr lang="es-MX" sz="2000" dirty="0"/>
          </a:p>
        </p:txBody>
      </p:sp>
      <p:sp>
        <p:nvSpPr>
          <p:cNvPr id="8"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Tree>
    <p:extLst>
      <p:ext uri="{BB962C8B-B14F-4D97-AF65-F5344CB8AC3E}">
        <p14:creationId xmlns:p14="http://schemas.microsoft.com/office/powerpoint/2010/main" xmlns="" val="1143660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Marcador de contenido"/>
          <p:cNvSpPr txBox="1">
            <a:spLocks/>
          </p:cNvSpPr>
          <p:nvPr/>
        </p:nvSpPr>
        <p:spPr>
          <a:xfrm>
            <a:off x="395536" y="2348880"/>
            <a:ext cx="3816424" cy="3024336"/>
          </a:xfrm>
          <a:prstGeom prst="rect">
            <a:avLst/>
          </a:prstGeom>
        </p:spPr>
        <p:txBody>
          <a:bodyPr>
            <a:noAutofit/>
          </a:bodyPr>
          <a:lstStyle/>
          <a:p>
            <a:pPr marL="274320" lvl="0" indent="-274320" algn="just">
              <a:spcBef>
                <a:spcPts val="600"/>
              </a:spcBef>
              <a:buClr>
                <a:schemeClr val="accent1"/>
              </a:buClr>
              <a:buSzPct val="70000"/>
              <a:defRPr/>
            </a:pPr>
            <a:r>
              <a:rPr lang="es-MX" sz="2400" b="1" dirty="0" smtClean="0">
                <a:solidFill>
                  <a:srgbClr val="4D4D4D"/>
                </a:solidFill>
              </a:rPr>
              <a:t>     </a:t>
            </a:r>
            <a:endParaRPr kumimoji="0" lang="es-ES" sz="2400" b="0" i="0" u="none" strike="noStrike" kern="1200" cap="none" spc="0" normalizeH="0" baseline="0" noProof="0" dirty="0" smtClean="0">
              <a:ln>
                <a:noFill/>
              </a:ln>
              <a:solidFill>
                <a:srgbClr val="4D4D4D"/>
              </a:solidFill>
              <a:effectLst/>
              <a:uLnTx/>
              <a:uFillTx/>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rgbClr val="4D4D4D"/>
              </a:solidFill>
              <a:effectLst/>
              <a:uLnTx/>
              <a:uFillTx/>
            </a:endParaRPr>
          </a:p>
        </p:txBody>
      </p:sp>
      <p:pic>
        <p:nvPicPr>
          <p:cNvPr id="1030" name="Picture 6" descr="C:\Users\AALI85CD\Desktop\EF\Caravana Ciudadana\Imagenes\TEATRO1.png"/>
          <p:cNvPicPr>
            <a:picLocks noChangeAspect="1" noChangeArrowheads="1"/>
          </p:cNvPicPr>
          <p:nvPr/>
        </p:nvPicPr>
        <p:blipFill>
          <a:blip r:embed="rId2" cstate="print"/>
          <a:srcRect l="13921" r="13942" b="15527"/>
          <a:stretch>
            <a:fillRect/>
          </a:stretch>
        </p:blipFill>
        <p:spPr bwMode="auto">
          <a:xfrm>
            <a:off x="5292080" y="1556792"/>
            <a:ext cx="3168352" cy="3501862"/>
          </a:xfrm>
          <a:prstGeom prst="rect">
            <a:avLst/>
          </a:prstGeom>
          <a:noFill/>
        </p:spPr>
      </p:pic>
      <p:sp>
        <p:nvSpPr>
          <p:cNvPr id="6" name="5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7" name="6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¿Qué es Caravana Ciudadana?</a:t>
            </a:r>
            <a:endParaRPr lang="es-MX" sz="2000" dirty="0"/>
          </a:p>
        </p:txBody>
      </p:sp>
      <p:sp>
        <p:nvSpPr>
          <p:cNvPr id="8"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
        <p:nvSpPr>
          <p:cNvPr id="9" name="18 CuadroTexto"/>
          <p:cNvSpPr txBox="1">
            <a:spLocks noChangeArrowheads="1"/>
          </p:cNvSpPr>
          <p:nvPr/>
        </p:nvSpPr>
        <p:spPr bwMode="auto">
          <a:xfrm>
            <a:off x="323528" y="1340768"/>
            <a:ext cx="4608512" cy="3539430"/>
          </a:xfrm>
          <a:prstGeom prst="rect">
            <a:avLst/>
          </a:prstGeom>
          <a:noFill/>
          <a:ln w="9525">
            <a:noFill/>
            <a:miter lim="800000"/>
            <a:headEnd/>
            <a:tailEnd/>
          </a:ln>
        </p:spPr>
        <p:txBody>
          <a:bodyPr wrap="square">
            <a:spAutoFit/>
          </a:bodyPr>
          <a:lstStyle/>
          <a:p>
            <a:pPr lvl="0" algn="just">
              <a:spcBef>
                <a:spcPts val="1200"/>
              </a:spcBef>
              <a:spcAft>
                <a:spcPts val="1200"/>
              </a:spcAft>
            </a:pPr>
            <a:r>
              <a:rPr lang="es-MX" sz="2400" dirty="0" smtClean="0"/>
              <a:t>Es una estrategia de Educación Fiscal, mediante la cual se reúne el talento de diversos artistas, actores y músicos,  con la finalidad de divulgar la cultura, fomentar valores cívicos y promover la construcción de ciudadanía. </a:t>
            </a:r>
          </a:p>
          <a:p>
            <a:pPr algn="just">
              <a:lnSpc>
                <a:spcPct val="150000"/>
              </a:lnSpc>
              <a:spcBef>
                <a:spcPts val="1200"/>
              </a:spcBef>
              <a:spcAft>
                <a:spcPts val="1200"/>
              </a:spcAft>
            </a:pPr>
            <a:endParaRPr lang="es-MX"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Marcador de contenido"/>
          <p:cNvSpPr txBox="1">
            <a:spLocks/>
          </p:cNvSpPr>
          <p:nvPr/>
        </p:nvSpPr>
        <p:spPr>
          <a:xfrm>
            <a:off x="179512" y="1844824"/>
            <a:ext cx="5472608" cy="4032448"/>
          </a:xfrm>
          <a:prstGeom prst="rect">
            <a:avLst/>
          </a:prstGeom>
        </p:spPr>
        <p:txBody>
          <a:bodyPr>
            <a:noAutofit/>
          </a:bodyPr>
          <a:lstStyle/>
          <a:p>
            <a:pPr marL="274320" lvl="0" indent="-274320" algn="just">
              <a:spcBef>
                <a:spcPts val="600"/>
              </a:spcBef>
              <a:buClr>
                <a:schemeClr val="accent1"/>
              </a:buClr>
              <a:buSzPct val="70000"/>
              <a:defRPr/>
            </a:pPr>
            <a:r>
              <a:rPr lang="es-MX" dirty="0" smtClean="0">
                <a:solidFill>
                  <a:srgbClr val="4D4D4D"/>
                </a:solidFill>
              </a:rPr>
              <a:t>	</a:t>
            </a:r>
            <a:endParaRPr lang="es-MX" sz="2400" dirty="0" smtClean="0">
              <a:solidFill>
                <a:srgbClr val="4D4D4D"/>
              </a:solidFill>
            </a:endParaRPr>
          </a:p>
        </p:txBody>
      </p:sp>
      <p:sp>
        <p:nvSpPr>
          <p:cNvPr id="4098" name="AutoShape 2" descr="http://las5.mx/images/posts/1347046886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099" name="Picture 3"/>
          <p:cNvPicPr>
            <a:picLocks noChangeAspect="1" noChangeArrowheads="1"/>
          </p:cNvPicPr>
          <p:nvPr/>
        </p:nvPicPr>
        <p:blipFill>
          <a:blip r:embed="rId2" cstate="print"/>
          <a:srcRect/>
          <a:stretch>
            <a:fillRect/>
          </a:stretch>
        </p:blipFill>
        <p:spPr bwMode="auto">
          <a:xfrm>
            <a:off x="6156176" y="1647354"/>
            <a:ext cx="2472305" cy="1853654"/>
          </a:xfrm>
          <a:prstGeom prst="rect">
            <a:avLst/>
          </a:prstGeom>
          <a:noFill/>
          <a:ln w="9525">
            <a:noFill/>
            <a:miter lim="800000"/>
            <a:headEnd/>
            <a:tailEnd/>
          </a:ln>
          <a:effectLst/>
        </p:spPr>
      </p:pic>
      <p:pic>
        <p:nvPicPr>
          <p:cNvPr id="6" name="Picture 2" descr="C:\Users\aali85cd\AppData\Local\Microsoft\Windows\Temporary Internet Files\Content.Outlook\LSRMUPDD\mexico.png"/>
          <p:cNvPicPr>
            <a:picLocks noChangeAspect="1" noChangeArrowheads="1"/>
          </p:cNvPicPr>
          <p:nvPr/>
        </p:nvPicPr>
        <p:blipFill>
          <a:blip r:embed="rId3" cstate="print"/>
          <a:srcRect/>
          <a:stretch>
            <a:fillRect/>
          </a:stretch>
        </p:blipFill>
        <p:spPr bwMode="auto">
          <a:xfrm>
            <a:off x="5076056" y="3424572"/>
            <a:ext cx="3828795" cy="2812740"/>
          </a:xfrm>
          <a:prstGeom prst="rect">
            <a:avLst/>
          </a:prstGeom>
          <a:noFill/>
        </p:spPr>
      </p:pic>
      <p:sp>
        <p:nvSpPr>
          <p:cNvPr id="11" name="10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12" name="11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Experiencia en México</a:t>
            </a:r>
            <a:endParaRPr lang="es-MX" sz="2000" dirty="0"/>
          </a:p>
        </p:txBody>
      </p:sp>
      <p:sp>
        <p:nvSpPr>
          <p:cNvPr id="13"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
        <p:nvSpPr>
          <p:cNvPr id="14" name="18 CuadroTexto"/>
          <p:cNvSpPr txBox="1">
            <a:spLocks noChangeArrowheads="1"/>
          </p:cNvSpPr>
          <p:nvPr/>
        </p:nvSpPr>
        <p:spPr bwMode="auto">
          <a:xfrm>
            <a:off x="323528" y="1340768"/>
            <a:ext cx="5832648" cy="5324535"/>
          </a:xfrm>
          <a:prstGeom prst="rect">
            <a:avLst/>
          </a:prstGeom>
          <a:noFill/>
          <a:ln w="9525">
            <a:noFill/>
            <a:miter lim="800000"/>
            <a:headEnd/>
            <a:tailEnd/>
          </a:ln>
        </p:spPr>
        <p:txBody>
          <a:bodyPr wrap="square">
            <a:spAutoFit/>
          </a:bodyPr>
          <a:lstStyle/>
          <a:p>
            <a:pPr marL="274320" lvl="0" indent="-274320" algn="just">
              <a:spcBef>
                <a:spcPts val="600"/>
              </a:spcBef>
              <a:buSzPct val="70000"/>
              <a:defRPr/>
            </a:pPr>
            <a:r>
              <a:rPr lang="es-MX" sz="2400" dirty="0" smtClean="0"/>
              <a:t>Esta estrategia se implementó por primera vez en México durante 2013, en el marco del Programa “</a:t>
            </a:r>
            <a:r>
              <a:rPr lang="es-MX" sz="2400" dirty="0" err="1" smtClean="0"/>
              <a:t>PARticipa</a:t>
            </a:r>
            <a:r>
              <a:rPr lang="es-MX" sz="2400" dirty="0" smtClean="0"/>
              <a:t> con Civismo”, logrando desarrollarse con gran éxito en 6 entidades federativas: </a:t>
            </a:r>
          </a:p>
          <a:p>
            <a:pPr marL="274320" lvl="0" indent="-274320" algn="just">
              <a:spcBef>
                <a:spcPts val="600"/>
              </a:spcBef>
              <a:buSzPct val="70000"/>
              <a:buFont typeface="Arial" pitchFamily="34" charset="0"/>
              <a:buChar char="•"/>
              <a:defRPr/>
            </a:pPr>
            <a:r>
              <a:rPr lang="es-MX" sz="2400" dirty="0" smtClean="0"/>
              <a:t>Nuevo León</a:t>
            </a:r>
          </a:p>
          <a:p>
            <a:pPr marL="274320" lvl="0" indent="-274320" algn="just">
              <a:spcBef>
                <a:spcPts val="600"/>
              </a:spcBef>
              <a:buSzPct val="70000"/>
              <a:buFont typeface="Arial" pitchFamily="34" charset="0"/>
              <a:buChar char="•"/>
              <a:defRPr/>
            </a:pPr>
            <a:r>
              <a:rPr lang="es-MX" sz="2400" dirty="0" smtClean="0"/>
              <a:t>Puebla</a:t>
            </a:r>
          </a:p>
          <a:p>
            <a:pPr marL="274320" lvl="0" indent="-274320" algn="just">
              <a:spcBef>
                <a:spcPts val="600"/>
              </a:spcBef>
              <a:buSzPct val="70000"/>
              <a:buFont typeface="Arial" pitchFamily="34" charset="0"/>
              <a:buChar char="•"/>
              <a:defRPr/>
            </a:pPr>
            <a:r>
              <a:rPr lang="es-MX" sz="2400" dirty="0" smtClean="0"/>
              <a:t>Quintana Roo</a:t>
            </a:r>
          </a:p>
          <a:p>
            <a:pPr marL="274320" lvl="0" indent="-274320" algn="just">
              <a:spcBef>
                <a:spcPts val="600"/>
              </a:spcBef>
              <a:buSzPct val="70000"/>
              <a:buFont typeface="Arial" pitchFamily="34" charset="0"/>
              <a:buChar char="•"/>
              <a:defRPr/>
            </a:pPr>
            <a:r>
              <a:rPr lang="es-MX" sz="2400" dirty="0" smtClean="0"/>
              <a:t>Chiapas</a:t>
            </a:r>
          </a:p>
          <a:p>
            <a:pPr marL="274320" lvl="0" indent="-274320" algn="just">
              <a:spcBef>
                <a:spcPts val="600"/>
              </a:spcBef>
              <a:buSzPct val="70000"/>
              <a:buFont typeface="Arial" pitchFamily="34" charset="0"/>
              <a:buChar char="•"/>
              <a:defRPr/>
            </a:pPr>
            <a:r>
              <a:rPr lang="es-MX" sz="2400" dirty="0" smtClean="0"/>
              <a:t>Campeche </a:t>
            </a:r>
          </a:p>
          <a:p>
            <a:pPr marL="274320" lvl="0" indent="-274320" algn="just">
              <a:spcBef>
                <a:spcPts val="600"/>
              </a:spcBef>
              <a:buSzPct val="70000"/>
              <a:buFont typeface="Arial" pitchFamily="34" charset="0"/>
              <a:buChar char="•"/>
              <a:defRPr/>
            </a:pPr>
            <a:r>
              <a:rPr lang="es-MX" sz="2400" dirty="0" smtClean="0"/>
              <a:t>Estado de México</a:t>
            </a:r>
          </a:p>
          <a:p>
            <a:pPr algn="just">
              <a:spcBef>
                <a:spcPts val="1200"/>
              </a:spcBef>
              <a:spcAft>
                <a:spcPts val="1200"/>
              </a:spcAft>
            </a:pPr>
            <a:endParaRPr lang="es-MX"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0872" y="1124744"/>
            <a:ext cx="8229600" cy="4525963"/>
          </a:xfrm>
        </p:spPr>
        <p:txBody>
          <a:bodyPr/>
          <a:lstStyle/>
          <a:p>
            <a:pPr marL="274320" lvl="0" indent="-274320" algn="just">
              <a:spcBef>
                <a:spcPts val="600"/>
              </a:spcBef>
              <a:buClr>
                <a:schemeClr val="accent1"/>
              </a:buClr>
              <a:buSzPct val="70000"/>
              <a:buNone/>
              <a:defRPr/>
            </a:pPr>
            <a:r>
              <a:rPr lang="es-MX" sz="2000" dirty="0" smtClean="0">
                <a:solidFill>
                  <a:srgbClr val="4D4D4D"/>
                </a:solidFill>
              </a:rPr>
              <a:t>	</a:t>
            </a:r>
            <a:endParaRPr lang="es-ES" sz="2000" dirty="0" smtClean="0">
              <a:solidFill>
                <a:srgbClr val="4D4D4D"/>
              </a:solidFill>
            </a:endParaRPr>
          </a:p>
          <a:p>
            <a:endParaRPr lang="es-MX" sz="2000" dirty="0"/>
          </a:p>
        </p:txBody>
      </p:sp>
      <p:pic>
        <p:nvPicPr>
          <p:cNvPr id="4" name="Picture 9" descr="E:\Caravana Ciudadana Escuela Primaria José María Morelos Tehuacan\SAM_6499.JPG"/>
          <p:cNvPicPr>
            <a:picLocks noChangeAspect="1" noChangeArrowheads="1"/>
          </p:cNvPicPr>
          <p:nvPr/>
        </p:nvPicPr>
        <p:blipFill>
          <a:blip r:embed="rId2" cstate="print"/>
          <a:srcRect/>
          <a:stretch>
            <a:fillRect/>
          </a:stretch>
        </p:blipFill>
        <p:spPr bwMode="auto">
          <a:xfrm>
            <a:off x="848867" y="4091259"/>
            <a:ext cx="3383013" cy="2255342"/>
          </a:xfrm>
          <a:prstGeom prst="rect">
            <a:avLst/>
          </a:prstGeom>
          <a:noFill/>
          <a:ln w="9525">
            <a:noFill/>
            <a:miter lim="800000"/>
            <a:headEnd/>
            <a:tailEnd/>
          </a:ln>
        </p:spPr>
      </p:pic>
      <p:pic>
        <p:nvPicPr>
          <p:cNvPr id="5" name="Picture 8" descr="E:\FOTOS PUEBLA\evento inaugural\_MG_8527.JPG"/>
          <p:cNvPicPr>
            <a:picLocks noChangeAspect="1" noChangeArrowheads="1"/>
          </p:cNvPicPr>
          <p:nvPr/>
        </p:nvPicPr>
        <p:blipFill>
          <a:blip r:embed="rId3" cstate="print"/>
          <a:srcRect/>
          <a:stretch>
            <a:fillRect/>
          </a:stretch>
        </p:blipFill>
        <p:spPr bwMode="auto">
          <a:xfrm>
            <a:off x="4887213" y="4095191"/>
            <a:ext cx="3429203" cy="2286136"/>
          </a:xfrm>
          <a:prstGeom prst="rect">
            <a:avLst/>
          </a:prstGeom>
          <a:noFill/>
          <a:ln w="9525">
            <a:noFill/>
            <a:miter lim="800000"/>
            <a:headEnd/>
            <a:tailEnd/>
          </a:ln>
        </p:spPr>
      </p:pic>
      <p:sp>
        <p:nvSpPr>
          <p:cNvPr id="7" name="6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8" name="7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Experiencia en México</a:t>
            </a:r>
            <a:endParaRPr lang="es-MX" sz="2000" dirty="0"/>
          </a:p>
        </p:txBody>
      </p:sp>
      <p:sp>
        <p:nvSpPr>
          <p:cNvPr id="9"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
        <p:nvSpPr>
          <p:cNvPr id="10" name="18 CuadroTexto"/>
          <p:cNvSpPr txBox="1">
            <a:spLocks noChangeArrowheads="1"/>
          </p:cNvSpPr>
          <p:nvPr/>
        </p:nvSpPr>
        <p:spPr bwMode="auto">
          <a:xfrm>
            <a:off x="323528" y="1340768"/>
            <a:ext cx="8496944" cy="3112840"/>
          </a:xfrm>
          <a:prstGeom prst="rect">
            <a:avLst/>
          </a:prstGeom>
          <a:noFill/>
          <a:ln w="9525">
            <a:noFill/>
            <a:miter lim="800000"/>
            <a:headEnd/>
            <a:tailEnd/>
          </a:ln>
        </p:spPr>
        <p:txBody>
          <a:bodyPr wrap="square">
            <a:spAutoFit/>
          </a:bodyPr>
          <a:lstStyle/>
          <a:p>
            <a:pPr lvl="0" algn="just">
              <a:spcBef>
                <a:spcPts val="1200"/>
              </a:spcBef>
              <a:spcAft>
                <a:spcPts val="1200"/>
              </a:spcAft>
            </a:pPr>
            <a:r>
              <a:rPr lang="es-MX" sz="2400" dirty="0" smtClean="0"/>
              <a:t>Los eventos se desarrollaron principalmente en escuelas de todos los niveles educativos, foros al aire libre, espacios públicos, instituciones de asistencia social, teatros, centros comerciales, dependencias gubernamentales, en los que se presentaron de forma individual o combinada, los diferentes componentes de la Caravana Ciudadana.</a:t>
            </a:r>
          </a:p>
          <a:p>
            <a:pPr algn="just">
              <a:lnSpc>
                <a:spcPct val="150000"/>
              </a:lnSpc>
              <a:spcBef>
                <a:spcPts val="1200"/>
              </a:spcBef>
              <a:spcAft>
                <a:spcPts val="1200"/>
              </a:spcAft>
            </a:pPr>
            <a:endParaRPr lang="es-MX"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408122"/>
            <a:ext cx="5400600" cy="923330"/>
          </a:xfrm>
          <a:prstGeom prst="rect">
            <a:avLst/>
          </a:prstGeom>
        </p:spPr>
        <p:txBody>
          <a:bodyPr wrap="square">
            <a:spAutoFit/>
          </a:bodyPr>
          <a:lstStyle/>
          <a:p>
            <a:pPr algn="just">
              <a:lnSpc>
                <a:spcPct val="150000"/>
              </a:lnSpc>
            </a:pPr>
            <a:endParaRPr lang="es-MX" sz="2400" dirty="0" smtClean="0">
              <a:solidFill>
                <a:schemeClr val="tx1">
                  <a:lumMod val="75000"/>
                  <a:lumOff val="25000"/>
                </a:schemeClr>
              </a:solidFill>
            </a:endParaRPr>
          </a:p>
          <a:p>
            <a:pPr algn="just"/>
            <a:endParaRPr lang="es-MX" dirty="0" smtClean="0">
              <a:solidFill>
                <a:schemeClr val="tx1">
                  <a:lumMod val="75000"/>
                  <a:lumOff val="25000"/>
                </a:schemeClr>
              </a:solidFill>
            </a:endParaRPr>
          </a:p>
        </p:txBody>
      </p:sp>
      <p:pic>
        <p:nvPicPr>
          <p:cNvPr id="2049" name="Picture 1" descr="C:\Users\AALI85CD\Desktop\EF\Voluntariado\Logos-imagenes\NUEVOS LOGOS\MAS LETRA2.png"/>
          <p:cNvPicPr>
            <a:picLocks noChangeAspect="1" noChangeArrowheads="1"/>
          </p:cNvPicPr>
          <p:nvPr/>
        </p:nvPicPr>
        <p:blipFill>
          <a:blip r:embed="rId2" cstate="print"/>
          <a:srcRect/>
          <a:stretch>
            <a:fillRect/>
          </a:stretch>
        </p:blipFill>
        <p:spPr bwMode="auto">
          <a:xfrm>
            <a:off x="3066221" y="3429000"/>
            <a:ext cx="2513891" cy="2808310"/>
          </a:xfrm>
          <a:prstGeom prst="rect">
            <a:avLst/>
          </a:prstGeom>
          <a:noFill/>
        </p:spPr>
      </p:pic>
      <p:sp>
        <p:nvSpPr>
          <p:cNvPr id="6" name="5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7" name="6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Vinculación  con el Voluntariado</a:t>
            </a:r>
            <a:endParaRPr lang="es-MX" sz="2000" dirty="0"/>
          </a:p>
        </p:txBody>
      </p:sp>
      <p:sp>
        <p:nvSpPr>
          <p:cNvPr id="8"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
        <p:nvSpPr>
          <p:cNvPr id="9" name="18 CuadroTexto"/>
          <p:cNvSpPr txBox="1">
            <a:spLocks noChangeArrowheads="1"/>
          </p:cNvSpPr>
          <p:nvPr/>
        </p:nvSpPr>
        <p:spPr bwMode="auto">
          <a:xfrm>
            <a:off x="323528" y="1333564"/>
            <a:ext cx="8496944" cy="2743508"/>
          </a:xfrm>
          <a:prstGeom prst="rect">
            <a:avLst/>
          </a:prstGeom>
          <a:noFill/>
          <a:ln w="9525">
            <a:noFill/>
            <a:miter lim="800000"/>
            <a:headEnd/>
            <a:tailEnd/>
          </a:ln>
        </p:spPr>
        <p:txBody>
          <a:bodyPr wrap="square">
            <a:spAutoFit/>
          </a:bodyPr>
          <a:lstStyle/>
          <a:p>
            <a:pPr algn="just">
              <a:spcBef>
                <a:spcPts val="1200"/>
              </a:spcBef>
              <a:spcAft>
                <a:spcPts val="1200"/>
              </a:spcAft>
            </a:pPr>
            <a:r>
              <a:rPr lang="es-MX" sz="2400" dirty="0" smtClean="0"/>
              <a:t>La Caravana Ciudadana, estuvo estrechamente vinculada con las acciones del </a:t>
            </a:r>
            <a:r>
              <a:rPr lang="es-MX" sz="2400" b="1" dirty="0" smtClean="0"/>
              <a:t>Voluntariado “Más Acción Social”</a:t>
            </a:r>
            <a:r>
              <a:rPr lang="es-MX" sz="2400" dirty="0" smtClean="0"/>
              <a:t>,  iniciativa que surge para crear un vínculo con la ciudadanía y dar respuesta a las necesidades e intereses colectivos, a través de acciones que promueven los valores cívicos y la participación ciudadana</a:t>
            </a:r>
            <a:r>
              <a:rPr lang="es-MX" sz="2400" dirty="0" smtClean="0">
                <a:solidFill>
                  <a:schemeClr val="tx1">
                    <a:lumMod val="75000"/>
                    <a:lumOff val="25000"/>
                  </a:schemeClr>
                </a:solidFill>
              </a:rPr>
              <a:t>.</a:t>
            </a:r>
          </a:p>
          <a:p>
            <a:pPr algn="just">
              <a:lnSpc>
                <a:spcPct val="150000"/>
              </a:lnSpc>
              <a:spcBef>
                <a:spcPts val="1200"/>
              </a:spcBef>
              <a:spcAft>
                <a:spcPts val="1200"/>
              </a:spcAft>
            </a:pPr>
            <a:endParaRPr lang="es-MX"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EVENTO MAS CAM 05NOVIEMBRE13 (113).JPG"/>
          <p:cNvPicPr>
            <a:picLocks noChangeAspect="1" noChangeArrowheads="1"/>
          </p:cNvPicPr>
          <p:nvPr/>
        </p:nvPicPr>
        <p:blipFill>
          <a:blip r:embed="rId2" cstate="print"/>
          <a:srcRect/>
          <a:stretch>
            <a:fillRect/>
          </a:stretch>
        </p:blipFill>
        <p:spPr bwMode="auto">
          <a:xfrm>
            <a:off x="5438584" y="4462284"/>
            <a:ext cx="2877832" cy="1919044"/>
          </a:xfrm>
          <a:prstGeom prst="rect">
            <a:avLst/>
          </a:prstGeom>
          <a:noFill/>
          <a:ln w="9525">
            <a:noFill/>
            <a:miter lim="800000"/>
            <a:headEnd/>
            <a:tailEnd/>
          </a:ln>
        </p:spPr>
      </p:pic>
      <p:pic>
        <p:nvPicPr>
          <p:cNvPr id="6" name="Picture 3" descr="C:\Users\MABC693C\Desktop\FOTOS ENTREGA\CAMPECHE\SAM_9326.JPG"/>
          <p:cNvPicPr>
            <a:picLocks noChangeAspect="1" noChangeArrowheads="1"/>
          </p:cNvPicPr>
          <p:nvPr/>
        </p:nvPicPr>
        <p:blipFill>
          <a:blip r:embed="rId3" cstate="print"/>
          <a:srcRect/>
          <a:stretch>
            <a:fillRect/>
          </a:stretch>
        </p:blipFill>
        <p:spPr bwMode="auto">
          <a:xfrm>
            <a:off x="2180580" y="4462284"/>
            <a:ext cx="2660526" cy="1919043"/>
          </a:xfrm>
          <a:prstGeom prst="rect">
            <a:avLst/>
          </a:prstGeom>
          <a:noFill/>
          <a:ln w="9525">
            <a:noFill/>
            <a:miter lim="800000"/>
            <a:headEnd/>
            <a:tailEnd/>
          </a:ln>
        </p:spPr>
      </p:pic>
      <p:sp>
        <p:nvSpPr>
          <p:cNvPr id="7" name="6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8" name="7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Vinculación con el Voluntariado</a:t>
            </a:r>
            <a:endParaRPr lang="es-MX" sz="2000" dirty="0"/>
          </a:p>
        </p:txBody>
      </p:sp>
      <p:sp>
        <p:nvSpPr>
          <p:cNvPr id="9"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
        <p:nvSpPr>
          <p:cNvPr id="10" name="18 CuadroTexto"/>
          <p:cNvSpPr txBox="1">
            <a:spLocks noChangeArrowheads="1"/>
          </p:cNvSpPr>
          <p:nvPr/>
        </p:nvSpPr>
        <p:spPr bwMode="auto">
          <a:xfrm>
            <a:off x="323528" y="1380832"/>
            <a:ext cx="8496944" cy="3416320"/>
          </a:xfrm>
          <a:prstGeom prst="rect">
            <a:avLst/>
          </a:prstGeom>
          <a:noFill/>
          <a:ln w="9525">
            <a:noFill/>
            <a:miter lim="800000"/>
            <a:headEnd/>
            <a:tailEnd/>
          </a:ln>
        </p:spPr>
        <p:txBody>
          <a:bodyPr wrap="square">
            <a:spAutoFit/>
          </a:bodyPr>
          <a:lstStyle/>
          <a:p>
            <a:pPr algn="just">
              <a:spcBef>
                <a:spcPts val="0"/>
              </a:spcBef>
            </a:pPr>
            <a:r>
              <a:rPr lang="es-MX" sz="2400" dirty="0" smtClean="0"/>
              <a:t>Su finalidad es sentar las bases para concientizar a la ciudadanía sobre la importancia de participar activamente en su comunidad y conocer  el uso y destino de los impuestos y el ejercicio del gasto público, creando un mecanismo que permita solicitar a las autoridades, transparencia y rendición de cuentas.</a:t>
            </a:r>
          </a:p>
          <a:p>
            <a:pPr algn="just">
              <a:spcBef>
                <a:spcPts val="0"/>
              </a:spcBef>
            </a:pPr>
            <a:endParaRPr lang="es-MX" sz="2400" dirty="0" smtClean="0"/>
          </a:p>
          <a:p>
            <a:pPr algn="just">
              <a:spcBef>
                <a:spcPts val="0"/>
              </a:spcBef>
            </a:pPr>
            <a:r>
              <a:rPr lang="es-MX" sz="2400" dirty="0" smtClean="0"/>
              <a:t>Durante todos los eventos de inauguración del Voluntariado en las 6 entidades, se presentaron los componentes de la Caravana Ciudadana.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a:hlinkClick r:id="rId2" action="ppaction://hlinksldjump"/>
          </p:cNvPr>
          <p:cNvSpPr txBox="1"/>
          <p:nvPr/>
        </p:nvSpPr>
        <p:spPr>
          <a:xfrm>
            <a:off x="462713" y="2247255"/>
            <a:ext cx="2021055" cy="430887"/>
          </a:xfrm>
          <a:prstGeom prst="rect">
            <a:avLst/>
          </a:prstGeom>
          <a:solidFill>
            <a:srgbClr val="FFC319"/>
          </a:solidFill>
          <a:ln>
            <a:noFill/>
          </a:ln>
          <a:effectLst>
            <a:outerShdw blurRad="44450" dist="27940" dir="5400000" algn="ctr">
              <a:srgbClr val="000000">
                <a:alpha val="32000"/>
              </a:srgbClr>
            </a:outerShdw>
          </a:effectLst>
        </p:spPr>
        <p:txBody>
          <a:bodyPr wrap="square" rtlCol="0">
            <a:spAutoFit/>
          </a:bodyPr>
          <a:lstStyle/>
          <a:p>
            <a:pPr algn="ctr"/>
            <a:r>
              <a:rPr lang="es-MX" sz="2200" b="1" dirty="0" smtClean="0">
                <a:effectLst>
                  <a:outerShdw blurRad="50800" dist="38100" algn="l" rotWithShape="0">
                    <a:prstClr val="black">
                      <a:alpha val="40000"/>
                    </a:prstClr>
                  </a:outerShdw>
                </a:effectLst>
                <a:cs typeface="Aharoni" pitchFamily="2" charset="-79"/>
              </a:rPr>
              <a:t>TÍTERES</a:t>
            </a:r>
            <a:endParaRPr lang="es-MX" sz="2200" b="1" dirty="0">
              <a:effectLst>
                <a:outerShdw blurRad="50800" dist="38100" algn="l" rotWithShape="0">
                  <a:prstClr val="black">
                    <a:alpha val="40000"/>
                  </a:prstClr>
                </a:outerShdw>
              </a:effectLst>
              <a:cs typeface="Aharoni" pitchFamily="2" charset="-79"/>
            </a:endParaRPr>
          </a:p>
        </p:txBody>
      </p:sp>
      <p:sp>
        <p:nvSpPr>
          <p:cNvPr id="8" name="7 CuadroTexto">
            <a:hlinkClick r:id="rId3" action="ppaction://hlinksldjump"/>
          </p:cNvPr>
          <p:cNvSpPr txBox="1"/>
          <p:nvPr/>
        </p:nvSpPr>
        <p:spPr>
          <a:xfrm>
            <a:off x="2555776" y="2247255"/>
            <a:ext cx="1924247" cy="430887"/>
          </a:xfrm>
          <a:prstGeom prst="rect">
            <a:avLst/>
          </a:prstGeom>
          <a:solidFill>
            <a:srgbClr val="FFC319"/>
          </a:solidFill>
          <a:ln>
            <a:noFill/>
          </a:ln>
          <a:effectLst>
            <a:outerShdw blurRad="44450" dist="27940" dir="5400000" algn="ctr">
              <a:srgbClr val="000000">
                <a:alpha val="32000"/>
              </a:srgbClr>
            </a:outerShdw>
          </a:effectLst>
        </p:spPr>
        <p:txBody>
          <a:bodyPr wrap="square" rtlCol="0">
            <a:spAutoFit/>
          </a:bodyPr>
          <a:lstStyle/>
          <a:p>
            <a:pPr algn="ctr"/>
            <a:r>
              <a:rPr lang="es-MX" sz="2200" b="1" dirty="0" smtClean="0">
                <a:effectLst>
                  <a:outerShdw blurRad="50800" dist="38100" algn="l" rotWithShape="0">
                    <a:prstClr val="black">
                      <a:alpha val="40000"/>
                    </a:prstClr>
                  </a:outerShdw>
                </a:effectLst>
                <a:cs typeface="Aharoni" pitchFamily="2" charset="-79"/>
              </a:rPr>
              <a:t>MÚSICA</a:t>
            </a:r>
            <a:endParaRPr lang="es-MX" sz="2200" b="1" dirty="0">
              <a:effectLst>
                <a:outerShdw blurRad="50800" dist="38100" algn="l" rotWithShape="0">
                  <a:prstClr val="black">
                    <a:alpha val="40000"/>
                  </a:prstClr>
                </a:outerShdw>
              </a:effectLst>
              <a:cs typeface="Aharoni" pitchFamily="2" charset="-79"/>
            </a:endParaRPr>
          </a:p>
        </p:txBody>
      </p:sp>
      <p:sp>
        <p:nvSpPr>
          <p:cNvPr id="10" name="9 CuadroTexto">
            <a:hlinkClick r:id="rId2" action="ppaction://hlinksldjump"/>
          </p:cNvPr>
          <p:cNvSpPr txBox="1"/>
          <p:nvPr/>
        </p:nvSpPr>
        <p:spPr>
          <a:xfrm>
            <a:off x="4557891" y="2247255"/>
            <a:ext cx="1886317" cy="430887"/>
          </a:xfrm>
          <a:prstGeom prst="rect">
            <a:avLst/>
          </a:prstGeom>
          <a:solidFill>
            <a:srgbClr val="FFC319"/>
          </a:solidFill>
          <a:ln>
            <a:noFill/>
          </a:ln>
          <a:effectLst>
            <a:outerShdw blurRad="44450" dist="27940" dir="5400000" algn="ctr">
              <a:srgbClr val="000000">
                <a:alpha val="32000"/>
              </a:srgbClr>
            </a:outerShdw>
          </a:effectLst>
        </p:spPr>
        <p:txBody>
          <a:bodyPr wrap="square" rtlCol="0">
            <a:spAutoFit/>
          </a:bodyPr>
          <a:lstStyle/>
          <a:p>
            <a:pPr algn="ctr"/>
            <a:r>
              <a:rPr lang="es-MX" sz="2200" b="1" dirty="0" smtClean="0">
                <a:effectLst>
                  <a:outerShdw blurRad="50800" dist="38100" algn="l" rotWithShape="0">
                    <a:prstClr val="black">
                      <a:alpha val="40000"/>
                    </a:prstClr>
                  </a:outerShdw>
                </a:effectLst>
                <a:cs typeface="Aharoni" pitchFamily="2" charset="-79"/>
              </a:rPr>
              <a:t>TEATRO</a:t>
            </a:r>
            <a:endParaRPr lang="es-MX" sz="2200" b="1" dirty="0">
              <a:effectLst>
                <a:outerShdw blurRad="50800" dist="38100" algn="l" rotWithShape="0">
                  <a:prstClr val="black">
                    <a:alpha val="40000"/>
                  </a:prstClr>
                </a:outerShdw>
              </a:effectLst>
              <a:cs typeface="Aharoni" pitchFamily="2" charset="-79"/>
            </a:endParaRPr>
          </a:p>
        </p:txBody>
      </p:sp>
      <p:sp>
        <p:nvSpPr>
          <p:cNvPr id="12" name="11 CuadroTexto">
            <a:hlinkClick r:id="rId4" action="ppaction://hlinksldjump"/>
          </p:cNvPr>
          <p:cNvSpPr txBox="1"/>
          <p:nvPr/>
        </p:nvSpPr>
        <p:spPr>
          <a:xfrm>
            <a:off x="6516216" y="2247255"/>
            <a:ext cx="2162037" cy="400110"/>
          </a:xfrm>
          <a:prstGeom prst="rect">
            <a:avLst/>
          </a:prstGeom>
          <a:solidFill>
            <a:srgbClr val="FFC319"/>
          </a:solidFill>
          <a:ln>
            <a:noFill/>
          </a:ln>
          <a:effectLst>
            <a:outerShdw blurRad="44450" dist="27940" dir="5400000" algn="ctr">
              <a:srgbClr val="000000">
                <a:alpha val="32000"/>
              </a:srgbClr>
            </a:outerShdw>
          </a:effectLst>
        </p:spPr>
        <p:txBody>
          <a:bodyPr wrap="square" rtlCol="0">
            <a:spAutoFit/>
          </a:bodyPr>
          <a:lstStyle/>
          <a:p>
            <a:pPr algn="ctr"/>
            <a:r>
              <a:rPr lang="es-MX" sz="2000" b="1" dirty="0" smtClean="0">
                <a:effectLst>
                  <a:outerShdw blurRad="50800" dist="38100" algn="l" rotWithShape="0">
                    <a:prstClr val="black">
                      <a:alpha val="40000"/>
                    </a:prstClr>
                  </a:outerShdw>
                </a:effectLst>
                <a:cs typeface="Aharoni" pitchFamily="2" charset="-79"/>
              </a:rPr>
              <a:t>EXPOSICIONES</a:t>
            </a:r>
            <a:endParaRPr lang="es-MX" sz="2200" b="1" dirty="0" smtClean="0">
              <a:effectLst>
                <a:outerShdw blurRad="50800" dist="38100" algn="l" rotWithShape="0">
                  <a:prstClr val="black">
                    <a:alpha val="40000"/>
                  </a:prstClr>
                </a:outerShdw>
              </a:effectLst>
              <a:cs typeface="Aharoni" pitchFamily="2" charset="-79"/>
            </a:endParaRPr>
          </a:p>
        </p:txBody>
      </p:sp>
      <p:pic>
        <p:nvPicPr>
          <p:cNvPr id="2051" name="Picture 3" descr="C:\Users\AALI85CD\Desktop\EF\Caravana Ciudadana\Imagenes\titeres.png"/>
          <p:cNvPicPr>
            <a:picLocks noChangeAspect="1" noChangeArrowheads="1"/>
          </p:cNvPicPr>
          <p:nvPr/>
        </p:nvPicPr>
        <p:blipFill>
          <a:blip r:embed="rId5" cstate="print">
            <a:clrChange>
              <a:clrFrom>
                <a:srgbClr val="000000">
                  <a:alpha val="0"/>
                </a:srgbClr>
              </a:clrFrom>
              <a:clrTo>
                <a:srgbClr val="000000">
                  <a:alpha val="0"/>
                </a:srgbClr>
              </a:clrTo>
            </a:clrChange>
          </a:blip>
          <a:srcRect/>
          <a:stretch>
            <a:fillRect/>
          </a:stretch>
        </p:blipFill>
        <p:spPr bwMode="auto">
          <a:xfrm>
            <a:off x="467544" y="2996952"/>
            <a:ext cx="1928143" cy="1924853"/>
          </a:xfrm>
          <a:prstGeom prst="rect">
            <a:avLst/>
          </a:prstGeom>
          <a:noFill/>
          <a:ln>
            <a:noFill/>
          </a:ln>
        </p:spPr>
      </p:pic>
      <p:pic>
        <p:nvPicPr>
          <p:cNvPr id="2052" name="Picture 4" descr="C:\Users\AALI85CD\Desktop\EF\Caravana Ciudadana\Imagenes\exposicion.png"/>
          <p:cNvPicPr>
            <a:picLocks noChangeAspect="1" noChangeArrowheads="1"/>
          </p:cNvPicPr>
          <p:nvPr/>
        </p:nvPicPr>
        <p:blipFill>
          <a:blip r:embed="rId6" cstate="print"/>
          <a:srcRect/>
          <a:stretch>
            <a:fillRect/>
          </a:stretch>
        </p:blipFill>
        <p:spPr bwMode="auto">
          <a:xfrm>
            <a:off x="6732240" y="2996952"/>
            <a:ext cx="1934725" cy="1872208"/>
          </a:xfrm>
          <a:prstGeom prst="rect">
            <a:avLst/>
          </a:prstGeom>
          <a:noFill/>
          <a:ln>
            <a:noFill/>
          </a:ln>
        </p:spPr>
      </p:pic>
      <p:pic>
        <p:nvPicPr>
          <p:cNvPr id="2053" name="Picture 5" descr="C:\Users\AALI85CD\Desktop\EF\Caravana Ciudadana\Imagenes\musica.png"/>
          <p:cNvPicPr>
            <a:picLocks noChangeAspect="1" noChangeArrowheads="1"/>
          </p:cNvPicPr>
          <p:nvPr/>
        </p:nvPicPr>
        <p:blipFill>
          <a:blip r:embed="rId7" cstate="print"/>
          <a:srcRect/>
          <a:stretch>
            <a:fillRect/>
          </a:stretch>
        </p:blipFill>
        <p:spPr bwMode="auto">
          <a:xfrm>
            <a:off x="2568558" y="3013024"/>
            <a:ext cx="1931434" cy="1928144"/>
          </a:xfrm>
          <a:prstGeom prst="rect">
            <a:avLst/>
          </a:prstGeom>
          <a:noFill/>
          <a:ln>
            <a:noFill/>
          </a:ln>
        </p:spPr>
      </p:pic>
      <p:pic>
        <p:nvPicPr>
          <p:cNvPr id="2054" name="Picture 6" descr="C:\Users\AALI85CD\Desktop\EF\Caravana Ciudadana\Imagenes\teatro.png"/>
          <p:cNvPicPr>
            <a:picLocks noChangeAspect="1" noChangeArrowheads="1"/>
          </p:cNvPicPr>
          <p:nvPr/>
        </p:nvPicPr>
        <p:blipFill>
          <a:blip r:embed="rId8" cstate="print"/>
          <a:srcRect/>
          <a:stretch>
            <a:fillRect/>
          </a:stretch>
        </p:blipFill>
        <p:spPr bwMode="auto">
          <a:xfrm>
            <a:off x="4572000" y="2996952"/>
            <a:ext cx="1921563" cy="1921563"/>
          </a:xfrm>
          <a:prstGeom prst="rect">
            <a:avLst/>
          </a:prstGeom>
          <a:noFill/>
          <a:ln>
            <a:noFill/>
          </a:ln>
        </p:spPr>
      </p:pic>
      <p:sp>
        <p:nvSpPr>
          <p:cNvPr id="11" name="10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13" name="12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Componentes</a:t>
            </a:r>
            <a:endParaRPr lang="es-MX" sz="2000" dirty="0"/>
          </a:p>
        </p:txBody>
      </p:sp>
      <p:sp>
        <p:nvSpPr>
          <p:cNvPr id="14" name="18 CuadroTexto"/>
          <p:cNvSpPr txBox="1">
            <a:spLocks noChangeArrowheads="1"/>
          </p:cNvSpPr>
          <p:nvPr/>
        </p:nvSpPr>
        <p:spPr bwMode="auto">
          <a:xfrm>
            <a:off x="323528" y="992346"/>
            <a:ext cx="8497243" cy="780470"/>
          </a:xfrm>
          <a:prstGeom prst="rect">
            <a:avLst/>
          </a:prstGeom>
          <a:noFill/>
          <a:ln w="9525">
            <a:noFill/>
            <a:prstDash val="dash"/>
            <a:miter lim="800000"/>
            <a:headEnd/>
            <a:tailEnd/>
          </a:ln>
        </p:spPr>
        <p:txBody>
          <a:bodyPr wrap="square">
            <a:spAutoFit/>
          </a:bodyPr>
          <a:lstStyle/>
          <a:p>
            <a:pPr lvl="0">
              <a:lnSpc>
                <a:spcPct val="200000"/>
              </a:lnSpc>
            </a:pPr>
            <a:endParaRPr lang="es-MX" sz="2600" b="1" dirty="0" smtClean="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srcRect l="18105" r="8308" b="26406"/>
          <a:stretch>
            <a:fillRect/>
          </a:stretch>
        </p:blipFill>
        <p:spPr bwMode="auto">
          <a:xfrm>
            <a:off x="6588224" y="1412776"/>
            <a:ext cx="2203936" cy="1573920"/>
          </a:xfrm>
          <a:prstGeom prst="rect">
            <a:avLst/>
          </a:prstGeom>
          <a:ln>
            <a:noFill/>
          </a:ln>
          <a:effectLst>
            <a:outerShdw blurRad="292100" dist="139700" dir="2700000" algn="tl" rotWithShape="0">
              <a:srgbClr val="333333">
                <a:alpha val="65000"/>
              </a:srgbClr>
            </a:outerShdw>
          </a:effectLst>
        </p:spPr>
      </p:pic>
      <p:pic>
        <p:nvPicPr>
          <p:cNvPr id="16" name="Picture 4"/>
          <p:cNvPicPr>
            <a:picLocks noChangeAspect="1" noChangeArrowheads="1"/>
          </p:cNvPicPr>
          <p:nvPr/>
        </p:nvPicPr>
        <p:blipFill>
          <a:blip r:embed="rId4" cstate="print"/>
          <a:srcRect/>
          <a:stretch>
            <a:fillRect/>
          </a:stretch>
        </p:blipFill>
        <p:spPr bwMode="auto">
          <a:xfrm>
            <a:off x="6588224" y="4308712"/>
            <a:ext cx="2232248" cy="1496552"/>
          </a:xfrm>
          <a:prstGeom prst="rect">
            <a:avLst/>
          </a:prstGeom>
          <a:ln>
            <a:noFill/>
          </a:ln>
          <a:effectLst>
            <a:outerShdw blurRad="292100" dist="139700" dir="2700000" algn="tl" rotWithShape="0">
              <a:srgbClr val="333333">
                <a:alpha val="65000"/>
              </a:srgbClr>
            </a:outerShdw>
          </a:effectLst>
        </p:spPr>
      </p:pic>
      <p:pic>
        <p:nvPicPr>
          <p:cNvPr id="23" name="Picture 3" descr="C:\Users\AALI85CD\Desktop\EF\Caravana Ciudadana\Imagenes\titeres.png"/>
          <p:cNvPicPr>
            <a:picLocks noChangeAspect="1" noChangeArrowheads="1"/>
          </p:cNvPicPr>
          <p:nvPr/>
        </p:nvPicPr>
        <p:blipFill>
          <a:blip r:embed="rId5" cstate="print">
            <a:clrChange>
              <a:clrFrom>
                <a:srgbClr val="000000">
                  <a:alpha val="0"/>
                </a:srgbClr>
              </a:clrFrom>
              <a:clrTo>
                <a:srgbClr val="000000">
                  <a:alpha val="0"/>
                </a:srgbClr>
              </a:clrTo>
            </a:clrChange>
            <a:lum bright="70000" contrast="-70000"/>
          </a:blip>
          <a:srcRect/>
          <a:stretch>
            <a:fillRect/>
          </a:stretch>
        </p:blipFill>
        <p:spPr bwMode="auto">
          <a:xfrm>
            <a:off x="216025" y="1380167"/>
            <a:ext cx="1691680" cy="1688793"/>
          </a:xfrm>
          <a:prstGeom prst="rect">
            <a:avLst/>
          </a:prstGeom>
          <a:noFill/>
          <a:ln>
            <a:noFill/>
          </a:ln>
        </p:spPr>
      </p:pic>
      <p:sp>
        <p:nvSpPr>
          <p:cNvPr id="25" name="24 CuadroTexto"/>
          <p:cNvSpPr txBox="1"/>
          <p:nvPr/>
        </p:nvSpPr>
        <p:spPr>
          <a:xfrm>
            <a:off x="323528" y="1813956"/>
            <a:ext cx="1584176" cy="830997"/>
          </a:xfrm>
          <a:prstGeom prst="rect">
            <a:avLst/>
          </a:prstGeom>
          <a:noFill/>
          <a:ln>
            <a:noFill/>
          </a:ln>
        </p:spPr>
        <p:txBody>
          <a:bodyPr wrap="square" rtlCol="0">
            <a:spAutoFit/>
          </a:bodyPr>
          <a:lstStyle/>
          <a:p>
            <a:pPr algn="ctr"/>
            <a:r>
              <a:rPr lang="es-MX" sz="2400" b="1" cap="all" dirty="0" smtClean="0"/>
              <a:t>Obra  de títeres</a:t>
            </a:r>
            <a:endParaRPr lang="es-MX" sz="2400" b="1" cap="all" dirty="0"/>
          </a:p>
        </p:txBody>
      </p:sp>
      <p:pic>
        <p:nvPicPr>
          <p:cNvPr id="27" name="Picture 3" descr="C:\Users\AALI85CD\Desktop\EF\Caravana Ciudadana\Imagenes\titeres.png"/>
          <p:cNvPicPr>
            <a:picLocks noChangeAspect="1" noChangeArrowheads="1"/>
          </p:cNvPicPr>
          <p:nvPr/>
        </p:nvPicPr>
        <p:blipFill>
          <a:blip r:embed="rId5" cstate="print">
            <a:clrChange>
              <a:clrFrom>
                <a:srgbClr val="000000">
                  <a:alpha val="0"/>
                </a:srgbClr>
              </a:clrFrom>
              <a:clrTo>
                <a:srgbClr val="000000">
                  <a:alpha val="0"/>
                </a:srgbClr>
              </a:clrTo>
            </a:clrChange>
            <a:lum bright="70000" contrast="-70000"/>
          </a:blip>
          <a:srcRect/>
          <a:stretch>
            <a:fillRect/>
          </a:stretch>
        </p:blipFill>
        <p:spPr bwMode="auto">
          <a:xfrm>
            <a:off x="226398" y="4404503"/>
            <a:ext cx="1691680" cy="1688793"/>
          </a:xfrm>
          <a:prstGeom prst="rect">
            <a:avLst/>
          </a:prstGeom>
          <a:noFill/>
          <a:ln>
            <a:noFill/>
          </a:ln>
        </p:spPr>
      </p:pic>
      <p:sp>
        <p:nvSpPr>
          <p:cNvPr id="28" name="27 CuadroTexto"/>
          <p:cNvSpPr txBox="1"/>
          <p:nvPr/>
        </p:nvSpPr>
        <p:spPr>
          <a:xfrm>
            <a:off x="323528" y="4332495"/>
            <a:ext cx="1584176" cy="1569660"/>
          </a:xfrm>
          <a:prstGeom prst="rect">
            <a:avLst/>
          </a:prstGeom>
          <a:noFill/>
          <a:ln>
            <a:noFill/>
          </a:ln>
        </p:spPr>
        <p:txBody>
          <a:bodyPr wrap="square" rtlCol="0">
            <a:spAutoFit/>
          </a:bodyPr>
          <a:lstStyle/>
          <a:p>
            <a:pPr algn="ctr"/>
            <a:r>
              <a:rPr lang="es-MX" sz="2400" b="1" cap="all" dirty="0" smtClean="0"/>
              <a:t>Museo de historia de títeres</a:t>
            </a:r>
          </a:p>
        </p:txBody>
      </p:sp>
      <p:sp>
        <p:nvSpPr>
          <p:cNvPr id="31" name="30 Rectángulo"/>
          <p:cNvSpPr/>
          <p:nvPr/>
        </p:nvSpPr>
        <p:spPr>
          <a:xfrm>
            <a:off x="1979712" y="1327408"/>
            <a:ext cx="4104456" cy="2677656"/>
          </a:xfrm>
          <a:prstGeom prst="rect">
            <a:avLst/>
          </a:prstGeom>
          <a:ln>
            <a:noFill/>
          </a:ln>
        </p:spPr>
        <p:txBody>
          <a:bodyPr wrap="square">
            <a:spAutoFit/>
          </a:bodyPr>
          <a:lstStyle/>
          <a:p>
            <a:pPr algn="just"/>
            <a:r>
              <a:rPr lang="es-MX" sz="2400" dirty="0" smtClean="0"/>
              <a:t>Guión dirigido a público infantil, en el que se transmite un mensaje sobre la importancia de contribuir, la construcción de ciudadanía y se difundes acciones para el bienestar común. </a:t>
            </a:r>
            <a:endParaRPr lang="es-MX" sz="2400" dirty="0"/>
          </a:p>
        </p:txBody>
      </p:sp>
      <p:sp>
        <p:nvSpPr>
          <p:cNvPr id="32" name="31 Rectángulo"/>
          <p:cNvSpPr/>
          <p:nvPr/>
        </p:nvSpPr>
        <p:spPr>
          <a:xfrm>
            <a:off x="2051720" y="4145012"/>
            <a:ext cx="4104456" cy="2308324"/>
          </a:xfrm>
          <a:prstGeom prst="rect">
            <a:avLst/>
          </a:prstGeom>
          <a:ln>
            <a:noFill/>
          </a:ln>
        </p:spPr>
        <p:txBody>
          <a:bodyPr wrap="square">
            <a:spAutoFit/>
          </a:bodyPr>
          <a:lstStyle/>
          <a:p>
            <a:pPr algn="just"/>
            <a:r>
              <a:rPr lang="es-MX" sz="2400" dirty="0" smtClean="0"/>
              <a:t>Tiene como finalidad promover la cultura del títere, para dar a conocer la evolución y la historia de los títeres, así como las diversas modalidades de títeres que existen.</a:t>
            </a:r>
            <a:endParaRPr lang="es-MX" sz="2400" dirty="0"/>
          </a:p>
        </p:txBody>
      </p:sp>
      <p:sp>
        <p:nvSpPr>
          <p:cNvPr id="17" name="16 Rectángulo"/>
          <p:cNvSpPr/>
          <p:nvPr/>
        </p:nvSpPr>
        <p:spPr>
          <a:xfrm>
            <a:off x="323528" y="404664"/>
            <a:ext cx="8496944" cy="604867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s-MX" sz="2400" dirty="0">
              <a:solidFill>
                <a:srgbClr val="C00000"/>
              </a:solidFill>
            </a:endParaRPr>
          </a:p>
        </p:txBody>
      </p:sp>
      <p:sp>
        <p:nvSpPr>
          <p:cNvPr id="19" name="18 CuadroTexto"/>
          <p:cNvSpPr txBox="1"/>
          <p:nvPr/>
        </p:nvSpPr>
        <p:spPr>
          <a:xfrm>
            <a:off x="323528" y="404664"/>
            <a:ext cx="8496944" cy="523220"/>
          </a:xfrm>
          <a:prstGeom prst="rect">
            <a:avLst/>
          </a:prstGeom>
          <a:noFill/>
          <a:ln w="9525">
            <a:noFill/>
            <a:prstDash val="dash"/>
          </a:ln>
        </p:spPr>
        <p:txBody>
          <a:bodyPr wrap="square" rtlCol="0">
            <a:spAutoFit/>
          </a:bodyPr>
          <a:lstStyle/>
          <a:p>
            <a:pPr lvl="0" algn="r"/>
            <a:r>
              <a:rPr lang="es-MX" sz="2800" b="1" dirty="0" smtClean="0"/>
              <a:t>Títeres</a:t>
            </a:r>
            <a:endParaRPr lang="es-MX"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884</Words>
  <Application>Microsoft Office PowerPoint</Application>
  <PresentationFormat>Presentación en pantalla (4:3)</PresentationFormat>
  <Paragraphs>120</Paragraphs>
  <Slides>19</Slides>
  <Notes>4</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Isabel Vázquez Vázquez</dc:creator>
  <cp:lastModifiedBy>AAGJ901S</cp:lastModifiedBy>
  <cp:revision>51</cp:revision>
  <dcterms:created xsi:type="dcterms:W3CDTF">2014-10-06T17:23:51Z</dcterms:created>
  <dcterms:modified xsi:type="dcterms:W3CDTF">2014-10-20T18:33:37Z</dcterms:modified>
</cp:coreProperties>
</file>